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2"/>
  </p:notesMasterIdLst>
  <p:sldIdLst>
    <p:sldId id="256" r:id="rId2"/>
    <p:sldId id="368" r:id="rId3"/>
    <p:sldId id="361" r:id="rId4"/>
    <p:sldId id="360" r:id="rId5"/>
    <p:sldId id="359" r:id="rId6"/>
    <p:sldId id="363" r:id="rId7"/>
    <p:sldId id="362" r:id="rId8"/>
    <p:sldId id="366" r:id="rId9"/>
    <p:sldId id="365" r:id="rId10"/>
    <p:sldId id="383" r:id="rId11"/>
    <p:sldId id="391" r:id="rId12"/>
    <p:sldId id="389" r:id="rId13"/>
    <p:sldId id="257" r:id="rId14"/>
    <p:sldId id="258" r:id="rId15"/>
    <p:sldId id="397" r:id="rId16"/>
    <p:sldId id="401" r:id="rId17"/>
    <p:sldId id="400" r:id="rId18"/>
    <p:sldId id="385" r:id="rId19"/>
    <p:sldId id="407" r:id="rId20"/>
    <p:sldId id="399" r:id="rId21"/>
    <p:sldId id="398" r:id="rId22"/>
    <p:sldId id="335" r:id="rId23"/>
    <p:sldId id="336" r:id="rId24"/>
    <p:sldId id="337" r:id="rId25"/>
    <p:sldId id="273" r:id="rId26"/>
    <p:sldId id="274" r:id="rId27"/>
    <p:sldId id="340" r:id="rId28"/>
    <p:sldId id="345" r:id="rId29"/>
    <p:sldId id="347" r:id="rId30"/>
    <p:sldId id="343" r:id="rId31"/>
    <p:sldId id="341" r:id="rId32"/>
    <p:sldId id="319" r:id="rId33"/>
    <p:sldId id="318" r:id="rId34"/>
    <p:sldId id="310" r:id="rId35"/>
    <p:sldId id="321" r:id="rId36"/>
    <p:sldId id="323" r:id="rId37"/>
    <p:sldId id="408" r:id="rId38"/>
    <p:sldId id="307" r:id="rId39"/>
    <p:sldId id="306" r:id="rId40"/>
    <p:sldId id="314" r:id="rId41"/>
  </p:sldIdLst>
  <p:sldSz cx="12192000" cy="6858000"/>
  <p:notesSz cx="6888163" cy="100218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2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7" autoAdjust="0"/>
    <p:restoredTop sz="86357" autoAdjust="0"/>
  </p:normalViewPr>
  <p:slideViewPr>
    <p:cSldViewPr snapToGrid="0">
      <p:cViewPr varScale="1">
        <p:scale>
          <a:sx n="79" d="100"/>
          <a:sy n="79" d="100"/>
        </p:scale>
        <p:origin x="96" y="78"/>
      </p:cViewPr>
      <p:guideLst>
        <p:guide orient="horz" pos="2160"/>
        <p:guide pos="3840"/>
        <p:guide orient="horz" pos="2260"/>
      </p:guideLst>
    </p:cSldViewPr>
  </p:slideViewPr>
  <p:outlineViewPr>
    <p:cViewPr>
      <p:scale>
        <a:sx n="33" d="100"/>
        <a:sy n="33" d="100"/>
      </p:scale>
      <p:origin x="0" y="-1538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26573285623222925"/>
          <c:w val="0.93898051154598361"/>
          <c:h val="0.73387634512316868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141A-4FAE-A414-B91CC8AF8E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41A-4FAE-A414-B91CC8AF8E9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70%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41A-4FAE-A414-B91CC8AF8E9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30%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1A-4FAE-A414-B91CC8AF8E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Кв. 3</c:v>
                </c:pt>
                <c:pt idx="1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2"/>
                <c:pt idx="0">
                  <c:v>1.4</c:v>
                </c:pt>
                <c:pt idx="1">
                  <c:v>1.2</c:v>
                </c:pt>
              </c:numCache>
            </c:numRef>
          </c:val>
          <c:extLst>
            <c:ext xmlns:c15="http://schemas.microsoft.com/office/drawing/2012/chart" uri="{02D57815-91ED-43cb-92C2-25804820EDAC}">
              <c15:categoryFilterExceptions/>
            </c:ext>
            <c:ext xmlns:c16="http://schemas.microsoft.com/office/drawing/2014/chart" uri="{C3380CC4-5D6E-409C-BE32-E72D297353CC}">
              <c16:uniqueId val="{00000002-141A-4FAE-A414-B91CC8AF8E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37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5666FFC1-8F60-43ED-BA91-E6916AD5FD59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E2ECF8AD-E09B-456F-8091-BF85EBCD425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0670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CF8AD-E09B-456F-8091-BF85EBCD425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448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CF8AD-E09B-456F-8091-BF85EBCD425C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7669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CF8AD-E09B-456F-8091-BF85EBCD425C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8313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CF8AD-E09B-456F-8091-BF85EBCD425C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7497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CF8AD-E09B-456F-8091-BF85EBCD425C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860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CF8AD-E09B-456F-8091-BF85EBCD425C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5256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30EF59-C26A-4901-B74E-F1759E146D1E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8494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CF8AD-E09B-456F-8091-BF85EBCD425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545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CF8AD-E09B-456F-8091-BF85EBCD425C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6141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CF8AD-E09B-456F-8091-BF85EBCD425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1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CF8AD-E09B-456F-8091-BF85EBCD425C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3629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CF8AD-E09B-456F-8091-BF85EBCD425C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3723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CF8AD-E09B-456F-8091-BF85EBCD425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529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CF8AD-E09B-456F-8091-BF85EBCD425C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561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CF8AD-E09B-456F-8091-BF85EBCD425C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6192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208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1751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9152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0973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3642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6455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2086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9448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6464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00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5462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4083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0185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4959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30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6936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8949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6E829B9-37B6-424B-BB92-2C2FF703C8F4}" type="datetimeFigureOut">
              <a:rPr lang="ru-RU" smtClean="0"/>
              <a:pPr/>
              <a:t>28.02.2020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B46BDA5-C0F9-436E-8172-9804C4CBDE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77035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4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6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28416" y="3608832"/>
            <a:ext cx="6035040" cy="2938273"/>
          </a:xfrm>
        </p:spPr>
        <p:txBody>
          <a:bodyPr/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ЗА 2015-2016 УЧЕБНЫЙ ГОД</a:t>
            </a:r>
          </a:p>
          <a:p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Акказиева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Г.К., зав.библиотекой ХГ №2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98484" y="1280160"/>
            <a:ext cx="9264460" cy="2206752"/>
          </a:xfrm>
        </p:spPr>
        <p:txBody>
          <a:bodyPr>
            <a:normAutofit/>
          </a:bodyPr>
          <a:lstStyle/>
          <a:p>
            <a:r>
              <a:rPr lang="kk-KZ" sz="3200" b="1" dirty="0" smtClean="0"/>
              <a:t>отчет  ХРОМТАУСКОЙ ГИМНАЗИИ </a:t>
            </a:r>
            <a:r>
              <a:rPr lang="ru-RU" sz="3200" b="1" dirty="0" smtClean="0"/>
              <a:t>№ 2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847098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328928" y="5718048"/>
            <a:ext cx="10315900" cy="719328"/>
          </a:xfrm>
        </p:spPr>
        <p:txBody>
          <a:bodyPr>
            <a:normAutofit fontScale="90000"/>
          </a:bodyPr>
          <a:lstStyle/>
          <a:p>
            <a:r>
              <a:rPr lang="kk-KZ" sz="1800" dirty="0" smtClean="0"/>
              <a:t> ВЫСТАВКА К ПРАЗДНИКУ Наурыз:</a:t>
            </a:r>
            <a:r>
              <a:rPr lang="kk-KZ" sz="2400" dirty="0" smtClean="0"/>
              <a:t> </a:t>
            </a:r>
            <a:r>
              <a:rPr lang="kk-KZ" sz="2400" b="1" dirty="0" smtClean="0"/>
              <a:t>«22 МАРТА – ДЕНЬ ВЕСЕННЕГО РАВНОДЕНСТВИЯ»</a:t>
            </a:r>
            <a:endParaRPr lang="ru-RU" sz="2400" b="1" dirty="0"/>
          </a:p>
        </p:txBody>
      </p:sp>
      <p:pic>
        <p:nvPicPr>
          <p:cNvPr id="5" name="Рисунок 4" descr="C:\Users\14\Desktop\20160316_101356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" t="7822" r="1704" b="10027"/>
          <a:stretch/>
        </p:blipFill>
        <p:spPr bwMode="auto">
          <a:xfrm>
            <a:off x="1641286" y="146304"/>
            <a:ext cx="9046465" cy="5315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5089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2800" b="1" dirty="0" smtClean="0"/>
              <a:t>                 </a:t>
            </a:r>
            <a:r>
              <a:rPr lang="kk-KZ" sz="2800" b="1" dirty="0" err="1" smtClean="0"/>
              <a:t>Выставка</a:t>
            </a:r>
            <a:r>
              <a:rPr lang="kk-KZ" sz="2800" b="1" dirty="0" smtClean="0"/>
              <a:t> </a:t>
            </a:r>
            <a:r>
              <a:rPr lang="kk-KZ" sz="2800" b="1" dirty="0" err="1" smtClean="0"/>
              <a:t>ко</a:t>
            </a:r>
            <a:r>
              <a:rPr lang="kk-KZ" sz="2800" b="1" dirty="0" smtClean="0"/>
              <a:t> </a:t>
            </a:r>
            <a:r>
              <a:rPr lang="kk-KZ" sz="2800" b="1" dirty="0" err="1" smtClean="0"/>
              <a:t>дню</a:t>
            </a:r>
            <a:r>
              <a:rPr lang="kk-KZ" sz="2800" b="1" dirty="0" smtClean="0"/>
              <a:t> </a:t>
            </a:r>
            <a:r>
              <a:rPr lang="kk-KZ" sz="2800" b="1" dirty="0" err="1" smtClean="0"/>
              <a:t>космонавтики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03" y="264695"/>
            <a:ext cx="10347649" cy="4475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832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5547360"/>
            <a:ext cx="10962356" cy="1310640"/>
          </a:xfrm>
        </p:spPr>
        <p:txBody>
          <a:bodyPr>
            <a:normAutofit/>
          </a:bodyPr>
          <a:lstStyle/>
          <a:p>
            <a:r>
              <a:rPr lang="kk-KZ" sz="2800" dirty="0" err="1" smtClean="0"/>
              <a:t>Выставка</a:t>
            </a:r>
            <a:r>
              <a:rPr lang="kk-KZ" sz="2800" dirty="0" smtClean="0"/>
              <a:t> </a:t>
            </a:r>
            <a:r>
              <a:rPr lang="kk-KZ" sz="2800" dirty="0" err="1" smtClean="0"/>
              <a:t>ко</a:t>
            </a:r>
            <a:r>
              <a:rPr lang="kk-KZ" sz="2800" dirty="0" smtClean="0"/>
              <a:t> </a:t>
            </a:r>
            <a:r>
              <a:rPr lang="kk-KZ" sz="2800" dirty="0" err="1" smtClean="0"/>
              <a:t>дню</a:t>
            </a:r>
            <a:r>
              <a:rPr lang="kk-KZ" sz="2800" dirty="0" smtClean="0"/>
              <a:t> Победы в </a:t>
            </a:r>
            <a:r>
              <a:rPr lang="kk-KZ" sz="2800" dirty="0" err="1" smtClean="0"/>
              <a:t>великой</a:t>
            </a:r>
            <a:r>
              <a:rPr lang="kk-KZ" sz="2800" dirty="0" smtClean="0"/>
              <a:t> </a:t>
            </a:r>
            <a:r>
              <a:rPr lang="kk-KZ" sz="2800" dirty="0" err="1" smtClean="0"/>
              <a:t>отечественной</a:t>
            </a:r>
            <a:r>
              <a:rPr lang="kk-KZ" sz="2800" dirty="0" smtClean="0"/>
              <a:t> </a:t>
            </a:r>
            <a:r>
              <a:rPr lang="kk-KZ" sz="2800" dirty="0" err="1" smtClean="0"/>
              <a:t>войне</a:t>
            </a:r>
            <a:r>
              <a:rPr lang="kk-KZ" sz="2800" dirty="0" smtClean="0"/>
              <a:t>: </a:t>
            </a:r>
            <a:r>
              <a:rPr lang="ru-RU" sz="2800" b="1" dirty="0" smtClean="0"/>
              <a:t>«Мы помним! Мы гордимся!»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621792"/>
            <a:ext cx="5583936" cy="4767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C:\Users\14\Desktop\20160504_110827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1" r="11549"/>
          <a:stretch/>
        </p:blipFill>
        <p:spPr bwMode="auto">
          <a:xfrm>
            <a:off x="6278880" y="621792"/>
            <a:ext cx="5571744" cy="4767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0457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6492" y="5644896"/>
            <a:ext cx="11241726" cy="1085087"/>
          </a:xfrm>
        </p:spPr>
        <p:txBody>
          <a:bodyPr>
            <a:normAutofit/>
          </a:bodyPr>
          <a:lstStyle/>
          <a:p>
            <a:r>
              <a:rPr lang="kk-KZ" sz="2800" b="1" i="1" dirty="0" smtClean="0"/>
              <a:t>  </a:t>
            </a:r>
            <a:r>
              <a:rPr lang="kk-KZ" sz="2800" b="1" i="1" dirty="0" err="1" smtClean="0"/>
              <a:t>Ежегодное</a:t>
            </a:r>
            <a:r>
              <a:rPr lang="kk-KZ" sz="2800" b="1" i="1" dirty="0" smtClean="0"/>
              <a:t>   МЕРОПРИЯТИЕ «</a:t>
            </a:r>
            <a:r>
              <a:rPr lang="kk-KZ" sz="2800" b="1" i="1" dirty="0" err="1" smtClean="0"/>
              <a:t>Посвящение</a:t>
            </a:r>
            <a:r>
              <a:rPr lang="kk-KZ" sz="2800" b="1" i="1" dirty="0" smtClean="0"/>
              <a:t> в </a:t>
            </a:r>
            <a:r>
              <a:rPr lang="kk-KZ" sz="2800" b="1" i="1" dirty="0" err="1" smtClean="0"/>
              <a:t>читатели</a:t>
            </a:r>
            <a:r>
              <a:rPr lang="kk-KZ" sz="2800" b="1" i="1" dirty="0" smtClean="0"/>
              <a:t>» </a:t>
            </a:r>
            <a:endParaRPr lang="ru-RU" sz="2800" b="1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3" t="9609" r="9357"/>
          <a:stretch/>
        </p:blipFill>
        <p:spPr>
          <a:xfrm>
            <a:off x="280416" y="762000"/>
            <a:ext cx="5596128" cy="4456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14\Desktop\посв.2016\20160223_124502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1"/>
          <a:stretch/>
        </p:blipFill>
        <p:spPr bwMode="auto">
          <a:xfrm>
            <a:off x="6132576" y="768096"/>
            <a:ext cx="5864351" cy="4450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2260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                      </a:t>
            </a:r>
            <a:endParaRPr lang="ru-RU" sz="2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2" y="5584111"/>
            <a:ext cx="7386892" cy="1011761"/>
          </a:xfrm>
        </p:spPr>
        <p:txBody>
          <a:bodyPr>
            <a:normAutofit/>
          </a:bodyPr>
          <a:lstStyle/>
          <a:p>
            <a:r>
              <a:rPr lang="kk-KZ" dirty="0" smtClean="0"/>
              <a:t>    </a:t>
            </a:r>
            <a:r>
              <a:rPr lang="kk-KZ" dirty="0" smtClean="0">
                <a:solidFill>
                  <a:schemeClr val="tx1"/>
                </a:solidFill>
              </a:rPr>
              <a:t>Актив </a:t>
            </a:r>
            <a:r>
              <a:rPr lang="kk-KZ" dirty="0" err="1" smtClean="0">
                <a:solidFill>
                  <a:schemeClr val="tx1"/>
                </a:solidFill>
              </a:rPr>
              <a:t>библиотеки</a:t>
            </a:r>
            <a:r>
              <a:rPr lang="ru-RU" dirty="0" smtClean="0">
                <a:solidFill>
                  <a:schemeClr val="tx1"/>
                </a:solidFill>
              </a:rPr>
              <a:t>, учащиеся 3 «б» и 6 «б» классов</a:t>
            </a:r>
          </a:p>
          <a:p>
            <a:r>
              <a:rPr lang="kk-KZ" dirty="0" smtClean="0"/>
              <a:t>             </a:t>
            </a:r>
            <a:endParaRPr lang="ru-RU" dirty="0"/>
          </a:p>
        </p:txBody>
      </p:sp>
      <p:sp>
        <p:nvSpPr>
          <p:cNvPr id="4" name="Левая фигурная скобка 3"/>
          <p:cNvSpPr/>
          <p:nvPr/>
        </p:nvSpPr>
        <p:spPr>
          <a:xfrm>
            <a:off x="7760677" y="2344615"/>
            <a:ext cx="155448" cy="914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" y="219456"/>
            <a:ext cx="5352288" cy="4425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http://uborkachisto.ru/wp-content/uploads/2013/03/kak-pr-uh-za-kn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738" y="4913376"/>
            <a:ext cx="2286177" cy="1780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14\Desktop\посв.2016\20160223_123315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4"/>
          <a:stretch/>
        </p:blipFill>
        <p:spPr bwMode="auto">
          <a:xfrm>
            <a:off x="5887893" y="219456"/>
            <a:ext cx="6023691" cy="4425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9575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4133089"/>
            <a:ext cx="10310359" cy="1426464"/>
          </a:xfrm>
        </p:spPr>
        <p:txBody>
          <a:bodyPr/>
          <a:lstStyle/>
          <a:p>
            <a:r>
              <a:rPr lang="ru-RU" sz="2800" b="1" dirty="0" smtClean="0"/>
              <a:t>ура!  Мы ТЕПЕРЬ ЧИТАТЕЛИ библиотеки! </a:t>
            </a:r>
            <a:endParaRPr lang="ru-RU" b="1" dirty="0"/>
          </a:p>
        </p:txBody>
      </p:sp>
      <p:sp>
        <p:nvSpPr>
          <p:cNvPr id="12" name="Текст 11"/>
          <p:cNvSpPr>
            <a:spLocks noGrp="1"/>
          </p:cNvSpPr>
          <p:nvPr>
            <p:ph sz="half" idx="4294967295"/>
          </p:nvPr>
        </p:nvSpPr>
        <p:spPr>
          <a:xfrm>
            <a:off x="0" y="685800"/>
            <a:ext cx="4937125" cy="361473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Рисунок 6" descr="http://images.kz.prom.st/184033_w640_h640_3.3.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910" y="4022678"/>
            <a:ext cx="3101340" cy="2579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14\Desktop\посв.2016\20160223_12344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3"/>
          <a:stretch/>
        </p:blipFill>
        <p:spPr bwMode="auto">
          <a:xfrm>
            <a:off x="297560" y="598170"/>
            <a:ext cx="5578984" cy="3193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14\Desktop\посв.2016\20160223_12450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6"/>
          <a:stretch/>
        </p:blipFill>
        <p:spPr bwMode="auto">
          <a:xfrm>
            <a:off x="6057663" y="598170"/>
            <a:ext cx="5939790" cy="3193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672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 descr="http://best4school.ru/uploads/posts/2013-06/1370898659_children_read_write_2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04"/>
          <a:stretch/>
        </p:blipFill>
        <p:spPr bwMode="auto">
          <a:xfrm>
            <a:off x="769954" y="351328"/>
            <a:ext cx="4286250" cy="19739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048000" y="2325237"/>
            <a:ext cx="6096000" cy="22075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Пригласительный</a:t>
            </a:r>
            <a:r>
              <a:rPr lang="kk-KZ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билет в </a:t>
            </a:r>
            <a:r>
              <a:rPr lang="kk-KZ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библиотеку</a:t>
            </a:r>
            <a:endParaRPr lang="ru-RU" sz="24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Часы работы библиотеки:</a:t>
            </a:r>
            <a:endParaRPr lang="ru-RU" sz="24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Пн.-Пт</a:t>
            </a:r>
            <a:r>
              <a:rPr lang="ru-RU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9.00-17.00 </a:t>
            </a:r>
            <a:r>
              <a:rPr lang="ru-RU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Сб</a:t>
            </a:r>
            <a:r>
              <a:rPr lang="ru-RU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8.00-13.00</a:t>
            </a:r>
            <a:endParaRPr lang="ru-RU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://pomoschdetyam.ru/wp-content/uploads/2013/08/zvonochek-thumb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66" r="-7331" b="-1"/>
          <a:stretch/>
        </p:blipFill>
        <p:spPr bwMode="auto">
          <a:xfrm>
            <a:off x="7796784" y="3429000"/>
            <a:ext cx="3950208" cy="328798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86660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0338" y="3645408"/>
            <a:ext cx="4642105" cy="2791968"/>
          </a:xfrm>
        </p:spPr>
        <p:txBody>
          <a:bodyPr/>
          <a:lstStyle/>
          <a:p>
            <a:r>
              <a:rPr lang="ru-RU" sz="1800" dirty="0" smtClean="0"/>
              <a:t>АКТИВ </a:t>
            </a:r>
            <a:r>
              <a:rPr lang="ru-RU" sz="1800" dirty="0" err="1" smtClean="0"/>
              <a:t>БИБЛИОТеки</a:t>
            </a:r>
            <a:r>
              <a:rPr lang="ru-RU" sz="1800" dirty="0" smtClean="0"/>
              <a:t> показал  для      первоклассников  театрализованное представление</a:t>
            </a:r>
            <a:r>
              <a:rPr lang="ru-RU" sz="1800" b="1" dirty="0" smtClean="0"/>
              <a:t>: «Книжное царство – мудрое государство» </a:t>
            </a:r>
            <a:endParaRPr lang="ru-RU" sz="1800" b="1" dirty="0"/>
          </a:p>
        </p:txBody>
      </p:sp>
      <p:pic>
        <p:nvPicPr>
          <p:cNvPr id="8" name="Объект 3" descr="C:\Users\14\Desktop\Посвещение в четатели\20150130_111510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69" y="199292"/>
            <a:ext cx="369277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27000">
              <a:schemeClr val="accent2">
                <a:lumMod val="60000"/>
                <a:lumOff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https://encrypted-tbn0.gstatic.com/images?q=tbn:ANd9GcTsmEX-pNkn4rqryUHshXgzq1m1qh13YNEMVCgXLiyfO4Ke1JwO6MDzS9c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" t="-9910" r="3985" b="21715"/>
          <a:stretch/>
        </p:blipFill>
        <p:spPr bwMode="auto">
          <a:xfrm>
            <a:off x="9132897" y="4487332"/>
            <a:ext cx="2766027" cy="219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180" y="199292"/>
            <a:ext cx="4337539" cy="32876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27000">
              <a:schemeClr val="accent2">
                <a:lumMod val="60000"/>
                <a:lumOff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0" t="354" r="18660" b="-354"/>
          <a:stretch/>
        </p:blipFill>
        <p:spPr>
          <a:xfrm>
            <a:off x="8625561" y="199292"/>
            <a:ext cx="3376482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27000">
              <a:schemeClr val="accent2">
                <a:lumMod val="60000"/>
                <a:lumOff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70" y="3399691"/>
            <a:ext cx="3610708" cy="3278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27000">
              <a:schemeClr val="accent2">
                <a:lumMod val="60000"/>
                <a:lumOff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561" y="3399690"/>
            <a:ext cx="3376481" cy="3278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27000">
              <a:schemeClr val="accent2">
                <a:lumMod val="60000"/>
                <a:lumOff val="40000"/>
              </a:schemeClr>
            </a:glo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4736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8112" y="5684841"/>
            <a:ext cx="8400288" cy="1299410"/>
          </a:xfrm>
        </p:spPr>
        <p:txBody>
          <a:bodyPr>
            <a:normAutofit/>
          </a:bodyPr>
          <a:lstStyle/>
          <a:p>
            <a:r>
              <a:rPr lang="ru-RU" sz="2700" dirty="0" smtClean="0"/>
              <a:t>С 13  по18 АПРЕЛЯ  в гимназии проводилась  «</a:t>
            </a:r>
            <a:r>
              <a:rPr lang="ru-RU" sz="2800" b="1" dirty="0" err="1" smtClean="0"/>
              <a:t>НЕДЕЛя</a:t>
            </a:r>
            <a:r>
              <a:rPr lang="ru-RU" sz="2800" b="1" dirty="0" smtClean="0"/>
              <a:t> ДЕТСКОЙ КНИГИ»</a:t>
            </a:r>
            <a:endParaRPr lang="ru-RU" sz="27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94" y="182879"/>
            <a:ext cx="5761474" cy="5501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40" y="182880"/>
            <a:ext cx="5315712" cy="5501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742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k-KZ" b="1" dirty="0" smtClean="0"/>
              <a:t>                 </a:t>
            </a:r>
            <a:br>
              <a:rPr lang="kk-KZ" b="1" dirty="0" smtClean="0"/>
            </a:b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2" y="4828031"/>
            <a:ext cx="9532684" cy="1318767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Актив библиотеки организовал театрализованное представление для учеников начального звена. Познакомил произведениями детских писателей, а также в игровой форме провели несколько творческих конкурсов. 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5" name="Объект 4" descr="C:\Users\14\Desktop\20160419_102453.jpg"/>
          <p:cNvPicPr>
            <a:picLocks noGrp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0"/>
          <a:stretch/>
        </p:blipFill>
        <p:spPr bwMode="auto">
          <a:xfrm>
            <a:off x="451104" y="685800"/>
            <a:ext cx="5486400" cy="3959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14\Desktop\Фото меропр\20160415_1059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82" y="685800"/>
            <a:ext cx="5441442" cy="3959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74320" y="4742688"/>
            <a:ext cx="11411712" cy="140411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k-KZ" b="1" smtClean="0"/>
              <a:t>                 </a:t>
            </a:r>
            <a:br>
              <a:rPr lang="kk-KZ" b="1" smtClean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7961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        </a:t>
            </a:r>
            <a:r>
              <a:rPr lang="ru-RU" sz="2800" b="1" dirty="0" smtClean="0"/>
              <a:t>РАБОТА НА </a:t>
            </a:r>
            <a:r>
              <a:rPr lang="ru-RU" sz="2800" b="1" dirty="0" err="1" smtClean="0"/>
              <a:t>АБоНЕМЕНТе</a:t>
            </a:r>
            <a:endParaRPr lang="ru-RU" b="1" dirty="0"/>
          </a:p>
        </p:txBody>
      </p:sp>
      <p:pic>
        <p:nvPicPr>
          <p:cNvPr id="4" name="Объект 3" descr="C:\Users\14\Desktop\Посвещение в четатели\20141208_124131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35" y="199292"/>
            <a:ext cx="7590622" cy="4677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27000">
              <a:schemeClr val="accent2">
                <a:lumMod val="40000"/>
                <a:lumOff val="6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http://images.myshared.ru/127225/slide_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834" y="199291"/>
            <a:ext cx="3344142" cy="4677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27000">
              <a:schemeClr val="accent2">
                <a:lumMod val="60000"/>
                <a:lumOff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3" descr="C:\Users\14\Desktop\Посвещение в четатели\20141208_124131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35" y="199291"/>
            <a:ext cx="7590622" cy="4677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27000">
              <a:schemeClr val="accent2">
                <a:lumMod val="40000"/>
                <a:lumOff val="6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3" descr="C:\Users\14\Desktop\Посвещение в четатели\20141208_124131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35" y="199292"/>
            <a:ext cx="7590622" cy="4677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27000">
              <a:schemeClr val="accent2">
                <a:lumMod val="40000"/>
                <a:lumOff val="6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993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8126" y="312821"/>
            <a:ext cx="808131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94875" y="411428"/>
            <a:ext cx="8241630" cy="606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СТАРТОВАЛА АКЦИЯ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ПОДАРИ УЧЕБНИК ШКОЛЬНОЙ БИБЛИОТЕКЕ!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050" b="0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11 мая по 27 мая в гимназии №2 проводится благотворительная некоммерческая акция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«Подари учебник библиотеке!».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Она организована</a:t>
            </a:r>
            <a:r>
              <a:rPr kumimoji="0" lang="kk-KZ" sz="1600" b="0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библиотекой </a:t>
            </a:r>
            <a:r>
              <a:rPr kumimoji="0" lang="kk-KZ" sz="1600" b="0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kk-KZ" sz="1600" b="0" i="1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гимназии</a:t>
            </a:r>
            <a:r>
              <a:rPr kumimoji="0" lang="kk-KZ" sz="1600" b="0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ru-RU" sz="1000" b="0" i="1" u="none" strike="noStrike" cap="none" normalizeH="0" baseline="0" dirty="0" smtClean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Наша библиотека — организатор мероприятия, приглашает преподавателей, родителей и учащихся  принять участия в акции.</a:t>
            </a:r>
            <a:endParaRPr kumimoji="0" lang="ru-RU" sz="1000" b="0" i="1" u="none" strike="noStrike" cap="none" normalizeH="0" baseline="0" dirty="0" smtClean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-Традиции меценатства и дарений в библиотечном деле существовали всегда. Современная литература и шедевры классики пользуются огромной популярностью, а библиотеки сегодня сочетают привычные книги и электронные издания, которые дополняют друг друга. Однако и сегодня главной проблемой всех библиотек является пополнение книжного фонда новейшей современной книгой. Количество новых книг в библиотеках пока мало по сравнению с возрастающим на них спросом. Дары читателей, благотворительная помощь и пожертвования являются значительным источником пополнения фондов.</a:t>
            </a:r>
            <a:endParaRPr kumimoji="0" lang="ru-RU" sz="1000" b="0" i="1" u="none" strike="noStrike" cap="none" normalizeH="0" baseline="0" dirty="0" smtClean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-В домашней библиотеке каждого из вас есть замечательные новые, но уже прочитанные вами книги. Подарите их библиотеке гимназии. Здесь они обретут благодарных читателей. Библиотека с радостью примет книги по всем отраслям знания. Подаренной литературой смогут воспользоваться 576 читателей, ведь именно столько человек является пользователями библиотеки.</a:t>
            </a:r>
            <a:endParaRPr kumimoji="0" lang="ru-RU" sz="1000" b="0" i="1" u="none" strike="noStrike" cap="none" normalizeH="0" baseline="0" dirty="0" smtClean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Мы призываем 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«подарить вторую жизнь»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прочитанным книгам.</a:t>
            </a:r>
            <a:endParaRPr kumimoji="0" lang="ru-RU" sz="1000" b="0" i="1" u="none" strike="noStrike" cap="none" normalizeH="0" baseline="0" dirty="0" smtClean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Библиотека с благодарностью примет произведения классиков мировой художественной литературы, современных авторов, детских писателей, справочные и энциклопедические издания, научно-популярную литературу, периодические издания на традиционных и электронных носителях.</a:t>
            </a:r>
            <a:endParaRPr kumimoji="0" lang="ru-RU" sz="1000" b="0" i="1" u="none" strike="noStrike" cap="none" normalizeH="0" baseline="0" dirty="0" smtClean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Рисунок 7" descr="http://znamenka.info/netcat_files/1518_43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505" y="3068053"/>
            <a:ext cx="2731169" cy="32124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http://znamenka.info/netcat_files/1518_43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504" y="3068053"/>
            <a:ext cx="2731169" cy="32124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112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873" y="4487332"/>
            <a:ext cx="11182790" cy="1507067"/>
          </a:xfrm>
        </p:spPr>
        <p:txBody>
          <a:bodyPr>
            <a:normAutofit/>
          </a:bodyPr>
          <a:lstStyle/>
          <a:p>
            <a:r>
              <a:rPr lang="kk-KZ" sz="2400" dirty="0" smtClean="0"/>
              <a:t>В МАЕ В ГИМНАЗИИ </a:t>
            </a:r>
            <a:r>
              <a:rPr lang="kk-KZ" sz="2400" dirty="0" err="1" smtClean="0"/>
              <a:t>ПРОВодится</a:t>
            </a:r>
            <a:r>
              <a:rPr lang="kk-KZ" sz="2400" dirty="0" smtClean="0"/>
              <a:t> акция: </a:t>
            </a:r>
            <a:r>
              <a:rPr lang="kk-KZ" sz="2800" b="1" dirty="0" smtClean="0"/>
              <a:t>«ПОДАРИ УЧЕБНИК ШКОЛЬНОЙ БИБЛИОТЕКЕ»</a:t>
            </a:r>
            <a:endParaRPr lang="ru-RU" sz="2800" b="1" dirty="0"/>
          </a:p>
        </p:txBody>
      </p:sp>
      <p:pic>
        <p:nvPicPr>
          <p:cNvPr id="6" name="Рисунок 5" descr="http://sarschool76.narod.ru/pic/podari_knigu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62" y="501981"/>
            <a:ext cx="5943600" cy="3741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313062" y="413266"/>
            <a:ext cx="5610233" cy="3187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Уважаемые учащиеся, родители!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1" dirty="0" smtClean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Подари </a:t>
            </a:r>
            <a:r>
              <a:rPr lang="ru-RU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учебник школьной </a:t>
            </a:r>
            <a:r>
              <a:rPr lang="ru-RU" b="1" i="1" dirty="0" smtClean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библиотеке.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kk-KZ" b="1" i="1" dirty="0" err="1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Ваш</a:t>
            </a:r>
            <a:r>
              <a:rPr lang="kk-KZ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b="1" i="1" dirty="0" err="1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ребенок</a:t>
            </a:r>
            <a:r>
              <a:rPr lang="kk-KZ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b="1" i="1" dirty="0" err="1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перешел</a:t>
            </a:r>
            <a:r>
              <a:rPr lang="kk-KZ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kk-KZ" b="1" i="1" dirty="0" err="1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другой</a:t>
            </a:r>
            <a:r>
              <a:rPr lang="kk-KZ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класс</a:t>
            </a:r>
            <a:r>
              <a:rPr lang="ru-RU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kk-KZ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kk-KZ" b="1" i="1" dirty="0" err="1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учебник</a:t>
            </a:r>
            <a:r>
              <a:rPr lang="kk-KZ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остался</a:t>
            </a:r>
            <a:r>
              <a:rPr lang="kk-KZ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Подарите их </a:t>
            </a:r>
            <a:r>
              <a:rPr lang="ru-RU" b="1" i="1" dirty="0" smtClean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библиотеке гимназии!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Всех желающих подарить новую книгу</a:t>
            </a:r>
            <a:r>
              <a:rPr lang="kk-KZ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b="1" i="1" dirty="0" err="1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kk-KZ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b="1" i="1" dirty="0" err="1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учебник</a:t>
            </a:r>
            <a:r>
              <a:rPr lang="ru-RU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b="1" i="1" dirty="0" smtClean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ждём </a:t>
            </a:r>
            <a:r>
              <a:rPr lang="ru-RU" b="1" i="1" dirty="0" smtClean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библиотеке</a:t>
            </a:r>
            <a:r>
              <a:rPr lang="ru-RU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гимназии.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i="1" dirty="0">
                <a:solidFill>
                  <a:srgbClr val="99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 Заранее благодарны!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22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152461" y="2175384"/>
            <a:ext cx="6842125" cy="11525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КНИЖНЫЙ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ФОНД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ХРОМТАУСКОЙ ГИМНАЗИИ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№ 2</a:t>
            </a:r>
          </a:p>
        </p:txBody>
      </p:sp>
      <p:pic>
        <p:nvPicPr>
          <p:cNvPr id="3" name="Рисунок 2" descr="http://im0-tub-kz.yandex.net/i?id=320952379-31-72&amp;n=21"/>
          <p:cNvPicPr/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484262">
            <a:off x="7548016" y="3893691"/>
            <a:ext cx="3722195" cy="252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275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902208" y="182880"/>
            <a:ext cx="6132576" cy="6961632"/>
          </a:xfrm>
        </p:spPr>
        <p:txBody>
          <a:bodyPr rIns="108000" bIns="72000" spcCol="72000">
            <a:no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 CYR" charset="0"/>
                <a:cs typeface="Times New Roman" pitchFamily="18" charset="0"/>
              </a:rPr>
              <a:t>    Основными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Times New Roman CYR" charset="0"/>
                <a:cs typeface="Times New Roman" pitchFamily="18" charset="0"/>
              </a:rPr>
              <a:t>задачами школьной библиотеки является обеспечение учебно-воспитательного процесса и самообразования путем библиотечно-библиографического и информационного обслуживания учащихся, родителей и педагогического коллектива; формирование у школьников информационной культуры  и культуры чтения; комплектование фонда печатных изданий и электронных носителей; организация комфортной библиотечной среды.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ea typeface="Times New Roman CYR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Times New Roman CYR" charset="0"/>
                <a:cs typeface="Times New Roman" pitchFamily="18" charset="0"/>
              </a:rPr>
              <a:t>     Книжный фонд библиотеки состоит из учебной, художественной, методической и отраслевой литературы и содержит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 CYR" charset="0"/>
                <a:cs typeface="Times New Roman" pitchFamily="18" charset="0"/>
              </a:rPr>
              <a:t>17797 экземпляров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Times New Roman CYR" charset="0"/>
                <a:cs typeface="Times New Roman" pitchFamily="18" charset="0"/>
              </a:rPr>
              <a:t>изданий.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ea typeface="Times New Roman CYR" charset="0"/>
              <a:cs typeface="Times New Roman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Times New Roman CYR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ea typeface="Times New Roman CYR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 CYR" charset="0"/>
                <a:cs typeface="Times New Roman" pitchFamily="18" charset="0"/>
              </a:rPr>
              <a:t>70% -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ea typeface="Times New Roman CYR" charset="0"/>
                <a:cs typeface="Times New Roman" pitchFamily="18" charset="0"/>
              </a:rPr>
              <a:t>осн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 CYR" charset="0"/>
                <a:cs typeface="Times New Roman" pitchFamily="18" charset="0"/>
              </a:rPr>
              <a:t>. фонд; 30% -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ea typeface="Times New Roman CYR" charset="0"/>
                <a:cs typeface="Times New Roman" pitchFamily="18" charset="0"/>
              </a:rPr>
              <a:t>уч.фонд</a:t>
            </a:r>
            <a:r>
              <a:rPr lang="ru-RU" dirty="0">
                <a:solidFill>
                  <a:schemeClr val="tx1"/>
                </a:solidFill>
                <a:latin typeface="Arial" charset="0"/>
                <a:ea typeface="Times New Roman CYR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Arial" charset="0"/>
                <a:ea typeface="Times New Roman CYR" charset="0"/>
                <a:cs typeface="Times New Roman" pitchFamily="18" charset="0"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20" name="Диаграмма 19"/>
          <p:cNvGraphicFramePr/>
          <p:nvPr>
            <p:extLst/>
          </p:nvPr>
        </p:nvGraphicFramePr>
        <p:xfrm>
          <a:off x="5417751" y="818521"/>
          <a:ext cx="4578865" cy="381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Диаграмма 27"/>
          <p:cNvGraphicFramePr/>
          <p:nvPr>
            <p:extLst/>
          </p:nvPr>
        </p:nvGraphicFramePr>
        <p:xfrm>
          <a:off x="6888480" y="683091"/>
          <a:ext cx="4791456" cy="4766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7192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2670048" y="453433"/>
            <a:ext cx="8521112" cy="5767387"/>
          </a:xfrm>
        </p:spPr>
        <p:txBody>
          <a:bodyPr>
            <a:normAutofit lnSpcReduction="10000"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Основной книжный фонд библиотеки расставлен по таблице ББК. </a:t>
            </a:r>
          </a:p>
          <a:p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Имеются полочные разделители. Неотъемлемой частью библиотеки являются книжные выставки. </a:t>
            </a:r>
          </a:p>
          <a:p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Книжные выставки – это визитная карточка библиотеки. В нашей библиотеке существует несколько типов книжных выставок:</a:t>
            </a:r>
          </a:p>
          <a:p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тематические выставки;</a:t>
            </a:r>
            <a:endParaRPr lang="ru-RU" sz="1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выставка книжных новинок;</a:t>
            </a:r>
          </a:p>
          <a:p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выставки к юбилейным датам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выставка периодических изданий</a:t>
            </a:r>
          </a:p>
          <a:p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Работают постоянные выставки: «Символика нашего государства» - содержит  материал о флаге, гимне и гербе нашей страны.  «В судьбе природы – наша судьба…»   -  об охране окружающей среды, об исчезающих животных, о заповедниках. Материал для изучения государственного языка собран в выставке под названием «</a:t>
            </a:r>
            <a:r>
              <a:rPr lang="kk-KZ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Қазақ тілің оқиық, үйренейік, білейік...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 «Т</a:t>
            </a:r>
            <a:r>
              <a:rPr lang="kk-KZ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әуелсіздік</a:t>
            </a:r>
            <a:r>
              <a:rPr lang="kk-KZ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жолы - тарихи жол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- содержит материал  об истории  казахского народа,  «Культурное наследие» о знаменитых людях Востока. Дополнительно оформлена выставка «Самопознание», содержащая материал по этому предмету.</a:t>
            </a:r>
          </a:p>
          <a:p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://im0-tub-kz.yandex.net/i?id=152045484-45-72&amp;n=21"/>
          <p:cNvPicPr/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20221298">
            <a:off x="293976" y="4144489"/>
            <a:ext cx="2194096" cy="2282505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16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4294967295"/>
          </p:nvPr>
        </p:nvSpPr>
        <p:spPr>
          <a:xfrm>
            <a:off x="592314" y="819912"/>
            <a:ext cx="8053754" cy="48826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Учебный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 библиотеки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составляют  6763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экземпляров учебников. 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Это учебники казахстанских издательств «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Атамура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Мектеп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и «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Алматы</a:t>
            </a:r>
            <a:r>
              <a:rPr lang="kk-KZ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тап».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учебного фонда на одного учащегося выглядит так: 1 ступень – 7 учебников, что соответствует норме, 2 ступень – 10 учебников при норме 7, для учащихся 10-11 классов при норме 12 – 9 учебников.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1"/>
              </a:solidFill>
              <a:latin typeface="Times New Roman" pitchFamily="18" charset="0"/>
              <a:ea typeface="Times New Roman CYR" charset="0"/>
              <a:cs typeface="Times New Roman" pitchFamily="18" charset="0"/>
            </a:endParaRPr>
          </a:p>
        </p:txBody>
      </p:sp>
      <p:pic>
        <p:nvPicPr>
          <p:cNvPr id="4" name="Рисунок 3" descr="http://im3-tub-kz.yandex.net/i?id=32025039-68-72&amp;n=21"/>
          <p:cNvPicPr/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235427">
            <a:off x="8348214" y="2916451"/>
            <a:ext cx="3362067" cy="3059347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242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C:\Documents and Settings\Администратор\Local Settings\Temporary Internet Files\Content.Word\фото05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789" y="463296"/>
            <a:ext cx="8797003" cy="29523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Заголовок 16"/>
          <p:cNvSpPr txBox="1">
            <a:spLocks/>
          </p:cNvSpPr>
          <p:nvPr/>
        </p:nvSpPr>
        <p:spPr>
          <a:xfrm>
            <a:off x="1829947" y="3744151"/>
            <a:ext cx="7289669" cy="2376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2015-2016 учебный год в фонд библиотеки поступило  3590 экземпляров учебников, это учебники для учащихся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3, 4, 5,6,11  классов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2014-2015 годов выпуска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710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Текст 3"/>
          <p:cNvSpPr>
            <a:spLocks noGrp="1"/>
          </p:cNvSpPr>
          <p:nvPr>
            <p:ph idx="4294967295"/>
          </p:nvPr>
        </p:nvSpPr>
        <p:spPr>
          <a:xfrm>
            <a:off x="-2560320" y="-2182367"/>
            <a:ext cx="14471904" cy="9780200"/>
          </a:xfrm>
        </p:spPr>
        <p:txBody>
          <a:bodyPr/>
          <a:lstStyle/>
          <a:p>
            <a:pPr marL="3498850" lvl="8" indent="0" algn="just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Основной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 библиотеки составляют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9758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экземпляров печатных изданий: художественная литература, по отраслям знаний, методическая 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электронная.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Художественная литература в фонде разделена на несколько разделов: «Казахская литература», «Русская литература», и «Зарубежная литература». Такая расстановка литературы облегчает учащимся поиск необходимого произведения. Художественной литературы в фонде достаточное количество, для обеспечения учебного процесса программной литературой. Литература по отраслям знаний расставлена в соответствии таблице ББК, к ней также практикуется свободный доступ. Качество отраслевой литературы оставляет желать лучшего, т.к. фонд довольно долгое время не пополнялся новыми изданиями.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Documents and Settings\Администратор\Local Settings\Temporary Internet Files\Content.Word\Aidana72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230" y="3870186"/>
            <a:ext cx="237626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Documents and Settings\Администратор\Local Settings\Temporary Internet Files\Content.Word\Aidana72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44146" y="3924231"/>
            <a:ext cx="2151537" cy="2446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C:\Documents and Settings\Администратор\Local Settings\Temporary Internet Files\Content.Word\Aidana726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792" y="3902033"/>
            <a:ext cx="3171576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http://im0-tub-kz.yandex.net/i?id=152045484-45-72&amp;n=21"/>
          <p:cNvPicPr/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 rot="20779364">
            <a:off x="3708317" y="4196266"/>
            <a:ext cx="1103127" cy="142875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Рисунок 6" descr="http://im0-tub-kz.yandex.net/i?id=152045484-45-72&amp;n=21"/>
          <p:cNvPicPr/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 rot="1165494">
            <a:off x="7109275" y="4174830"/>
            <a:ext cx="1026506" cy="142875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" name="Рисунок 8" descr="C:\Documents and Settings\Администратор\Local Settings\Temporary Internet Files\Content.Word\Aidana726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56595" y="3902033"/>
            <a:ext cx="3007369" cy="2446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3523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3557" y="3937339"/>
            <a:ext cx="115724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/>
                </a:solidFill>
                <a:latin typeface="Times New Roman" pitchFamily="18" charset="0"/>
                <a:ea typeface="Times New Roman CYR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6"/>
                </a:solidFill>
                <a:latin typeface="Times New Roman" pitchFamily="18" charset="0"/>
                <a:ea typeface="Times New Roman CYR" charset="0"/>
                <a:cs typeface="Times New Roman" pitchFamily="18" charset="0"/>
              </a:rPr>
              <a:t>   </a:t>
            </a:r>
            <a:r>
              <a:rPr lang="ru-RU" sz="2000" dirty="0" smtClean="0">
                <a:latin typeface="Times New Roman" pitchFamily="18" charset="0"/>
                <a:ea typeface="Times New Roman CYR" charset="0"/>
                <a:cs typeface="Times New Roman" pitchFamily="18" charset="0"/>
              </a:rPr>
              <a:t>Помимо </a:t>
            </a:r>
            <a:r>
              <a:rPr lang="ru-RU" sz="2000" dirty="0">
                <a:latin typeface="Times New Roman" pitchFamily="18" charset="0"/>
                <a:ea typeface="Times New Roman CYR" charset="0"/>
                <a:cs typeface="Times New Roman" pitchFamily="18" charset="0"/>
              </a:rPr>
              <a:t>обеспечения учащихся учебниками в библиотеке ведется работа по формированию у детей библиотечно-библиографических навыков: для этого в нашей библиотеке практикуется свободный доступ к основному фонду, периодическим изданиям, и в процессе работы, прививаются навыки самостоятельной работы со справочниками, энциклопедиями. </a:t>
            </a:r>
            <a:endParaRPr lang="ru-RU" sz="2000" dirty="0"/>
          </a:p>
        </p:txBody>
      </p:sp>
      <p:pic>
        <p:nvPicPr>
          <p:cNvPr id="5" name="Рисунок 4" descr="C:\Documents and Settings\Администратор\Local Settings\Temporary Internet Files\Content.Word\фото0576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4298" y="243840"/>
            <a:ext cx="5901669" cy="3654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63556" y="3816096"/>
            <a:ext cx="11572411" cy="260908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9" name="Рисунок 8" descr="C:\Users\14\Desktop\посв.2016\20160223_123948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0"/>
          <a:stretch/>
        </p:blipFill>
        <p:spPr bwMode="auto">
          <a:xfrm>
            <a:off x="83733" y="148808"/>
            <a:ext cx="5787751" cy="3749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844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39750" y="574675"/>
            <a:ext cx="7848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just" eaLnBrk="0" hangingPunct="0"/>
            <a:endParaRPr lang="ru-RU" dirty="0"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 indent="449263" algn="just" eaLnBrk="0" hangingPunct="0"/>
            <a:r>
              <a:rPr lang="ru-RU" dirty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</a:t>
            </a:r>
            <a:endParaRPr lang="ru-RU" dirty="0">
              <a:ea typeface="Lucida Sans Unicode" pitchFamily="34" charset="0"/>
              <a:cs typeface="Times New Roman" pitchFamily="18" charset="0"/>
            </a:endParaRPr>
          </a:p>
        </p:txBody>
      </p:sp>
      <p:sp>
        <p:nvSpPr>
          <p:cNvPr id="5" name="Текст 7"/>
          <p:cNvSpPr txBox="1">
            <a:spLocks/>
          </p:cNvSpPr>
          <p:nvPr/>
        </p:nvSpPr>
        <p:spPr>
          <a:xfrm>
            <a:off x="611188" y="4508500"/>
            <a:ext cx="9593516" cy="1441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Имеются в фонде и электронные учебники по казахскому, английскому языкам. Электронные учебники находятся в библиотеке и предоставляются для пользования педагогам и ученикам, как в библиотеке, так и в кабинетах школы.</a:t>
            </a:r>
            <a:endParaRPr lang="ru-RU" sz="2400" b="1" dirty="0" smtClean="0">
              <a:solidFill>
                <a:schemeClr val="tx1"/>
              </a:solidFill>
              <a:ea typeface="Lucida Sans Unicode" pitchFamily="34" charset="0"/>
              <a:cs typeface="Times New Roman" pitchFamily="18" charset="0"/>
            </a:endParaRPr>
          </a:p>
        </p:txBody>
      </p:sp>
      <p:pic>
        <p:nvPicPr>
          <p:cNvPr id="6" name="Рисунок 8" descr="C:\Documents and Settings\Администратор\Local Settings\Temporary Internet Files\Content.Word\фото05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8344" y="0"/>
            <a:ext cx="7777163" cy="3887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8716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36713" y="5267620"/>
            <a:ext cx="8534400" cy="1507067"/>
          </a:xfrm>
        </p:spPr>
        <p:txBody>
          <a:bodyPr/>
          <a:lstStyle/>
          <a:p>
            <a:r>
              <a:rPr lang="ru-RU" dirty="0" smtClean="0"/>
              <a:t>           </a:t>
            </a:r>
            <a:r>
              <a:rPr lang="ru-RU" sz="2800" b="1" dirty="0" smtClean="0"/>
              <a:t>Постоянные выставки</a:t>
            </a:r>
            <a:endParaRPr lang="ru-RU" sz="2800" b="1" dirty="0"/>
          </a:p>
        </p:txBody>
      </p:sp>
      <p:pic>
        <p:nvPicPr>
          <p:cNvPr id="6" name="Рисунок 5" descr="C:\Documents and Settings\Администратор\Local Settings\Temporary Internet Files\Content.Word\фото0571.jpg"/>
          <p:cNvPicPr>
            <a:picLocks noGrp="1"/>
          </p:cNvPicPr>
          <p:nvPr>
            <p:ph type="pic" idx="4294967295"/>
          </p:nvPr>
        </p:nvPicPr>
        <p:blipFill>
          <a:blip r:embed="rId2" cstate="print"/>
          <a:srcRect l="1536" r="1536"/>
          <a:stretch>
            <a:fillRect/>
          </a:stretch>
        </p:blipFill>
        <p:spPr>
          <a:xfrm>
            <a:off x="633984" y="606806"/>
            <a:ext cx="5109136" cy="4660814"/>
          </a:xfrm>
          <a:prstGeom prst="round1Rect">
            <a:avLst/>
          </a:prstGeom>
          <a:ln w="76200">
            <a:solidFill>
              <a:srgbClr val="3399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Администратор\Local Settings\Temporary Internet Files\Content.Word\фото05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017" y="680557"/>
            <a:ext cx="4964431" cy="4513288"/>
          </a:xfrm>
          <a:prstGeom prst="round2DiagRect">
            <a:avLst>
              <a:gd name="adj1" fmla="val 16667"/>
              <a:gd name="adj2" fmla="val 0"/>
            </a:avLst>
          </a:prstGeom>
          <a:ln w="76200" cap="sq">
            <a:solidFill>
              <a:srgbClr val="3399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http://im7-tub-kz.yandex.net/i?id=34564211-23-72&amp;n=21"/>
          <p:cNvPicPr/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0167820" y="5093990"/>
            <a:ext cx="1533525" cy="142875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706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0016" y="620688"/>
            <a:ext cx="10692384" cy="1800200"/>
          </a:xfrm>
          <a:solidFill>
            <a:srgbClr val="FFFF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Материально-техническая база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библиотеки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5" name="Содержимое 4"/>
          <p:cNvSpPr>
            <a:spLocks noGrp="1"/>
          </p:cNvSpPr>
          <p:nvPr>
            <p:ph idx="1"/>
          </p:nvPr>
        </p:nvSpPr>
        <p:spPr>
          <a:xfrm>
            <a:off x="890016" y="2420888"/>
            <a:ext cx="10692384" cy="3888432"/>
          </a:xfrm>
          <a:solidFill>
            <a:srgbClr val="FFFF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Этаж  -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II</a:t>
            </a:r>
          </a:p>
          <a:p>
            <a:pPr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Общая площадь – 55,5 кв.м</a:t>
            </a:r>
          </a:p>
          <a:p>
            <a:pPr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Абонемент и читальный зал совмещен</a:t>
            </a:r>
          </a:p>
          <a:p>
            <a:pPr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Посадочных мест – 5 </a:t>
            </a:r>
          </a:p>
          <a:p>
            <a:pPr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Книгохранилище - 1</a:t>
            </a:r>
          </a:p>
        </p:txBody>
      </p:sp>
    </p:spTree>
    <p:extLst>
      <p:ext uri="{BB962C8B-B14F-4D97-AF65-F5344CB8AC3E}">
        <p14:creationId xmlns:p14="http://schemas.microsoft.com/office/powerpoint/2010/main" val="335710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Содержимое 6"/>
          <p:cNvSpPr>
            <a:spLocks noGrp="1"/>
          </p:cNvSpPr>
          <p:nvPr>
            <p:ph idx="4294967295"/>
          </p:nvPr>
        </p:nvSpPr>
        <p:spPr>
          <a:xfrm>
            <a:off x="0" y="685800"/>
            <a:ext cx="12021312" cy="1618488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Компьютер. Принтер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канер.</a:t>
            </a:r>
          </a:p>
        </p:txBody>
      </p:sp>
      <p:pic>
        <p:nvPicPr>
          <p:cNvPr id="45060" name="Рисунок 3" descr="C:\Documents and Settings\Администратор\Local Settings\Temporary Internet Files\Content.Word\Aidana72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176" y="2304289"/>
            <a:ext cx="5084064" cy="380598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5061" name="Рисунок 5" descr="C:\Documents and Settings\Администратор\Local Settings\Temporary Internet Files\Content.Word\Aidana7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3952" y="2304288"/>
            <a:ext cx="4803648" cy="3805981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645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99258" y="2130426"/>
            <a:ext cx="10889673" cy="1470025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ИТОГОВЫЙ МОНИТОРИНГ БИБЛИОТЕКИ ГИМНАЗИИ</a:t>
            </a:r>
            <a:r>
              <a:rPr lang="ru-RU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        ЗА 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III</a:t>
            </a:r>
            <a:r>
              <a:rPr lang="ru-RU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IV) </a:t>
            </a:r>
            <a:r>
              <a:rPr lang="ru-RU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ЧЕТВЕРТИ</a:t>
            </a:r>
          </a:p>
        </p:txBody>
      </p:sp>
    </p:spTree>
    <p:extLst>
      <p:ext uri="{BB962C8B-B14F-4D97-AF65-F5344CB8AC3E}">
        <p14:creationId xmlns:p14="http://schemas.microsoft.com/office/powerpoint/2010/main" val="329063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207569" y="692696"/>
            <a:ext cx="3024311" cy="5113362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По дневнику  </a:t>
            </a:r>
            <a:r>
              <a:rPr lang="ru-RU" b="1" dirty="0" smtClean="0"/>
              <a:t>библиотеки</a:t>
            </a:r>
            <a:endParaRPr lang="ru-RU" b="1" dirty="0"/>
          </a:p>
        </p:txBody>
      </p:sp>
      <p:sp>
        <p:nvSpPr>
          <p:cNvPr id="6" name="Блок-схема: узел 5"/>
          <p:cNvSpPr/>
          <p:nvPr/>
        </p:nvSpPr>
        <p:spPr>
          <a:xfrm>
            <a:off x="4943873" y="1124745"/>
            <a:ext cx="3456409" cy="1571625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Всего читателей -  </a:t>
            </a:r>
            <a:r>
              <a:rPr lang="ru-RU" dirty="0" smtClean="0"/>
              <a:t>176</a:t>
            </a:r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5087888" y="2492896"/>
            <a:ext cx="3103562" cy="1735138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Посещаемость -  </a:t>
            </a:r>
            <a:r>
              <a:rPr lang="ru-RU" dirty="0" smtClean="0"/>
              <a:t>409</a:t>
            </a:r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4871865" y="4077072"/>
            <a:ext cx="3341687" cy="1727894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Книговыдача - </a:t>
            </a:r>
            <a:r>
              <a:rPr lang="ru-RU" dirty="0" smtClean="0"/>
              <a:t>659</a:t>
            </a:r>
            <a:endParaRPr lang="ru-RU" dirty="0"/>
          </a:p>
        </p:txBody>
      </p:sp>
      <p:sp>
        <p:nvSpPr>
          <p:cNvPr id="50190" name="Заголовок 19"/>
          <p:cNvSpPr>
            <a:spLocks noGrp="1"/>
          </p:cNvSpPr>
          <p:nvPr>
            <p:ph type="title" idx="4294967295"/>
          </p:nvPr>
        </p:nvSpPr>
        <p:spPr>
          <a:xfrm>
            <a:off x="4186874" y="189125"/>
            <a:ext cx="7761287" cy="490538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четверть</a:t>
            </a:r>
          </a:p>
        </p:txBody>
      </p:sp>
      <p:sp>
        <p:nvSpPr>
          <p:cNvPr id="22" name="Заголовок 19"/>
          <p:cNvSpPr txBox="1">
            <a:spLocks/>
          </p:cNvSpPr>
          <p:nvPr/>
        </p:nvSpPr>
        <p:spPr bwMode="auto">
          <a:xfrm>
            <a:off x="2770909" y="260350"/>
            <a:ext cx="82296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endParaRPr lang="ru-RU" sz="3200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88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4073236" y="188913"/>
            <a:ext cx="5680364" cy="1143000"/>
          </a:xfrm>
        </p:spPr>
        <p:txBody>
          <a:bodyPr/>
          <a:lstStyle/>
          <a:p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четверть</a:t>
            </a:r>
          </a:p>
        </p:txBody>
      </p:sp>
      <p:sp>
        <p:nvSpPr>
          <p:cNvPr id="4" name="Овал 3"/>
          <p:cNvSpPr/>
          <p:nvPr/>
        </p:nvSpPr>
        <p:spPr>
          <a:xfrm>
            <a:off x="1919289" y="981076"/>
            <a:ext cx="3240087" cy="518477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По дневнику  школьной библиотеки</a:t>
            </a:r>
          </a:p>
        </p:txBody>
      </p:sp>
      <p:sp>
        <p:nvSpPr>
          <p:cNvPr id="5" name="Блок-схема: узел 4"/>
          <p:cNvSpPr/>
          <p:nvPr/>
        </p:nvSpPr>
        <p:spPr>
          <a:xfrm>
            <a:off x="5016501" y="2852739"/>
            <a:ext cx="4050381" cy="1584325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Посещаемость - </a:t>
            </a:r>
            <a:r>
              <a:rPr lang="ru-RU" dirty="0" smtClean="0"/>
              <a:t>403</a:t>
            </a:r>
            <a:endParaRPr lang="ru-RU" dirty="0"/>
          </a:p>
        </p:txBody>
      </p:sp>
      <p:sp>
        <p:nvSpPr>
          <p:cNvPr id="6" name="Блок-схема: узел 5"/>
          <p:cNvSpPr/>
          <p:nvPr/>
        </p:nvSpPr>
        <p:spPr>
          <a:xfrm>
            <a:off x="4977083" y="1342735"/>
            <a:ext cx="3803359" cy="1577975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 Всего читателей - </a:t>
            </a:r>
            <a:r>
              <a:rPr lang="ru-RU" dirty="0" smtClean="0"/>
              <a:t>70</a:t>
            </a:r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4872037" y="4365626"/>
            <a:ext cx="3677051" cy="1584325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Книговыдача </a:t>
            </a:r>
            <a:r>
              <a:rPr lang="ru-RU" dirty="0" smtClean="0"/>
              <a:t>-461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29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7"/>
          <p:cNvSpPr>
            <a:spLocks noGrp="1"/>
          </p:cNvSpPr>
          <p:nvPr>
            <p:ph type="title" idx="4294967295"/>
          </p:nvPr>
        </p:nvSpPr>
        <p:spPr>
          <a:xfrm>
            <a:off x="4339243" y="360395"/>
            <a:ext cx="5347855" cy="63341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четверть   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992314" y="1052513"/>
            <a:ext cx="3457575" cy="5040312"/>
          </a:xfrm>
          <a:prstGeom prst="ellipse">
            <a:avLst/>
          </a:prstGeom>
          <a:solidFill>
            <a:srgbClr val="F690E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По дневнику  школьной библиотеки</a:t>
            </a:r>
          </a:p>
        </p:txBody>
      </p:sp>
      <p:sp>
        <p:nvSpPr>
          <p:cNvPr id="5" name="Блок-схема: узел 4"/>
          <p:cNvSpPr/>
          <p:nvPr/>
        </p:nvSpPr>
        <p:spPr>
          <a:xfrm>
            <a:off x="5231903" y="2924944"/>
            <a:ext cx="3614641" cy="1878410"/>
          </a:xfrm>
          <a:prstGeom prst="flowChartConnector">
            <a:avLst/>
          </a:prstGeom>
          <a:solidFill>
            <a:srgbClr val="F690E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Посещаемость - </a:t>
            </a:r>
            <a:r>
              <a:rPr lang="ru-RU" dirty="0" smtClean="0"/>
              <a:t>696</a:t>
            </a:r>
            <a:endParaRPr lang="ru-RU" dirty="0"/>
          </a:p>
        </p:txBody>
      </p:sp>
      <p:sp>
        <p:nvSpPr>
          <p:cNvPr id="6" name="Блок-схема: узел 5"/>
          <p:cNvSpPr/>
          <p:nvPr/>
        </p:nvSpPr>
        <p:spPr>
          <a:xfrm>
            <a:off x="5128087" y="1236178"/>
            <a:ext cx="3477255" cy="1881747"/>
          </a:xfrm>
          <a:prstGeom prst="flowChartConnector">
            <a:avLst/>
          </a:prstGeom>
          <a:solidFill>
            <a:srgbClr val="F690E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Всего читателей </a:t>
            </a:r>
            <a:r>
              <a:rPr lang="ru-RU" dirty="0" smtClean="0"/>
              <a:t>- 105</a:t>
            </a:r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4882913" y="4653112"/>
            <a:ext cx="3384376" cy="1584176"/>
          </a:xfrm>
          <a:prstGeom prst="flowChartConnector">
            <a:avLst/>
          </a:prstGeom>
          <a:solidFill>
            <a:srgbClr val="F690E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Книговыдача - </a:t>
            </a:r>
            <a:r>
              <a:rPr lang="ru-RU" dirty="0" smtClean="0"/>
              <a:t>846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190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7"/>
          <p:cNvSpPr>
            <a:spLocks noGrp="1"/>
          </p:cNvSpPr>
          <p:nvPr>
            <p:ph type="title" idx="4294967295"/>
          </p:nvPr>
        </p:nvSpPr>
        <p:spPr>
          <a:xfrm>
            <a:off x="2640014" y="274639"/>
            <a:ext cx="5976937" cy="777875"/>
          </a:xfrm>
        </p:spPr>
        <p:txBody>
          <a:bodyPr/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4 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четверть</a:t>
            </a:r>
          </a:p>
        </p:txBody>
      </p:sp>
      <p:sp>
        <p:nvSpPr>
          <p:cNvPr id="4" name="Овал 3"/>
          <p:cNvSpPr/>
          <p:nvPr/>
        </p:nvSpPr>
        <p:spPr>
          <a:xfrm>
            <a:off x="1559322" y="1052514"/>
            <a:ext cx="3384550" cy="489585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По дневнику  школьной библиотеки</a:t>
            </a:r>
          </a:p>
        </p:txBody>
      </p:sp>
      <p:sp>
        <p:nvSpPr>
          <p:cNvPr id="5" name="Блок-схема: узел 4"/>
          <p:cNvSpPr/>
          <p:nvPr/>
        </p:nvSpPr>
        <p:spPr>
          <a:xfrm>
            <a:off x="4771728" y="2881156"/>
            <a:ext cx="3328780" cy="1800225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Посещаемость - </a:t>
            </a:r>
            <a:r>
              <a:rPr lang="ru-RU" dirty="0" smtClean="0"/>
              <a:t>628</a:t>
            </a:r>
            <a:endParaRPr lang="ru-RU" dirty="0"/>
          </a:p>
        </p:txBody>
      </p:sp>
      <p:sp>
        <p:nvSpPr>
          <p:cNvPr id="6" name="Блок-схема: узел 5"/>
          <p:cNvSpPr/>
          <p:nvPr/>
        </p:nvSpPr>
        <p:spPr>
          <a:xfrm>
            <a:off x="4655841" y="1052737"/>
            <a:ext cx="3573463" cy="1743075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Всего читателей </a:t>
            </a:r>
            <a:r>
              <a:rPr lang="ru-RU" dirty="0" smtClean="0"/>
              <a:t>- 28</a:t>
            </a:r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4655841" y="4364647"/>
            <a:ext cx="3413125" cy="1800225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Книговыдача </a:t>
            </a:r>
            <a:r>
              <a:rPr lang="ru-RU" dirty="0" smtClean="0"/>
              <a:t>-689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794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4212" y="658368"/>
            <a:ext cx="8534400" cy="5336031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Всего читателей за год – 379</a:t>
            </a:r>
            <a:br>
              <a:rPr lang="ru-RU" sz="2800" b="1" dirty="0" smtClean="0"/>
            </a:br>
            <a:r>
              <a:rPr lang="ru-RU" sz="2800" b="1" dirty="0" smtClean="0"/>
              <a:t>Посещаемость за год – 2136</a:t>
            </a:r>
            <a:br>
              <a:rPr lang="ru-RU" sz="2800" b="1" dirty="0" smtClean="0"/>
            </a:br>
            <a:r>
              <a:rPr lang="ru-RU" sz="2800" b="1" dirty="0" smtClean="0"/>
              <a:t>Книговыдача за год - 2655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8463174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graphicFrame>
        <p:nvGraphicFramePr>
          <p:cNvPr id="13" name="Рисунок 12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2814174053"/>
              </p:ext>
            </p:extLst>
          </p:nvPr>
        </p:nvGraphicFramePr>
        <p:xfrm>
          <a:off x="182880" y="148781"/>
          <a:ext cx="11167872" cy="792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1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3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0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19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Классы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268288"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Кол-во учащихся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Кол-во  учебников в фонде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Обеспеченность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8143" name="Текст 1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 smtClean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25722"/>
              </p:ext>
            </p:extLst>
          </p:nvPr>
        </p:nvGraphicFramePr>
        <p:xfrm>
          <a:off x="158496" y="981075"/>
          <a:ext cx="11241024" cy="52258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0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1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8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0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375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690E3">
                            <a:tint val="66000"/>
                            <a:satMod val="160000"/>
                          </a:srgbClr>
                        </a:gs>
                        <a:gs pos="50000">
                          <a:srgbClr val="F690E3">
                            <a:tint val="44500"/>
                            <a:satMod val="160000"/>
                          </a:srgbClr>
                        </a:gs>
                        <a:gs pos="100000">
                          <a:srgbClr val="F690E3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kk-KZ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690E3">
                            <a:tint val="66000"/>
                            <a:satMod val="160000"/>
                          </a:srgbClr>
                        </a:gs>
                        <a:gs pos="50000">
                          <a:srgbClr val="F690E3">
                            <a:tint val="44500"/>
                            <a:satMod val="160000"/>
                          </a:srgbClr>
                        </a:gs>
                        <a:gs pos="100000">
                          <a:srgbClr val="F690E3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kk-KZ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363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690E3">
                            <a:tint val="66000"/>
                            <a:satMod val="160000"/>
                          </a:srgbClr>
                        </a:gs>
                        <a:gs pos="50000">
                          <a:srgbClr val="F690E3">
                            <a:tint val="44500"/>
                            <a:satMod val="160000"/>
                          </a:srgbClr>
                        </a:gs>
                        <a:gs pos="100000">
                          <a:srgbClr val="F690E3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57,6%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690E3">
                            <a:tint val="66000"/>
                            <a:satMod val="160000"/>
                          </a:srgbClr>
                        </a:gs>
                        <a:gs pos="50000">
                          <a:srgbClr val="F690E3">
                            <a:tint val="44500"/>
                            <a:satMod val="160000"/>
                          </a:srgbClr>
                        </a:gs>
                        <a:gs pos="100000">
                          <a:srgbClr val="F690E3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63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k-KZ" b="1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17,9%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63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1337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363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749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363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924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100%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63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718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100%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758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332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80%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363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276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62%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63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315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63%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363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ЕМН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145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85%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9363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ОГН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491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100%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4338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ОГН-11 ЕМН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993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100%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576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576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6763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100%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944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3"/>
          <p:cNvSpPr>
            <a:spLocks noGrp="1"/>
          </p:cNvSpPr>
          <p:nvPr>
            <p:ph type="title"/>
          </p:nvPr>
        </p:nvSpPr>
        <p:spPr>
          <a:xfrm>
            <a:off x="1981201" y="777494"/>
            <a:ext cx="8229600" cy="649288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ФОНД 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БИБЛИОТЕКИ</a:t>
            </a:r>
          </a:p>
        </p:txBody>
      </p:sp>
      <p:sp>
        <p:nvSpPr>
          <p:cNvPr id="47107" name="Содержимое 4"/>
          <p:cNvSpPr>
            <a:spLocks noGrp="1"/>
          </p:cNvSpPr>
          <p:nvPr>
            <p:ph idx="1"/>
          </p:nvPr>
        </p:nvSpPr>
        <p:spPr>
          <a:xfrm>
            <a:off x="2351089" y="1700213"/>
            <a:ext cx="7489825" cy="442595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150DB3"/>
                </a:solidFill>
                <a:latin typeface="Times New Roman" pitchFamily="18" charset="0"/>
                <a:cs typeface="Times New Roman" pitchFamily="18" charset="0"/>
              </a:rPr>
              <a:t>Общий фонд: 17797</a:t>
            </a:r>
          </a:p>
          <a:p>
            <a:r>
              <a:rPr lang="ru-RU" sz="3200" b="1" dirty="0" smtClean="0">
                <a:solidFill>
                  <a:srgbClr val="150DB3"/>
                </a:solidFill>
                <a:latin typeface="Times New Roman" pitchFamily="18" charset="0"/>
                <a:cs typeface="Times New Roman" pitchFamily="18" charset="0"/>
              </a:rPr>
              <a:t>Учебники: 6763</a:t>
            </a:r>
          </a:p>
          <a:p>
            <a:r>
              <a:rPr lang="ru-RU" sz="3200" b="1" dirty="0" smtClean="0">
                <a:solidFill>
                  <a:srgbClr val="150DB3"/>
                </a:solidFill>
                <a:latin typeface="Times New Roman" pitchFamily="18" charset="0"/>
                <a:cs typeface="Times New Roman" pitchFamily="18" charset="0"/>
              </a:rPr>
              <a:t>Художественная литература: 9758</a:t>
            </a:r>
          </a:p>
          <a:p>
            <a:r>
              <a:rPr lang="ru-RU" sz="3200" b="1" dirty="0" smtClean="0">
                <a:solidFill>
                  <a:srgbClr val="150DB3"/>
                </a:solidFill>
                <a:latin typeface="Times New Roman" pitchFamily="18" charset="0"/>
                <a:cs typeface="Times New Roman" pitchFamily="18" charset="0"/>
              </a:rPr>
              <a:t>Методическая литература: 1206</a:t>
            </a:r>
          </a:p>
          <a:p>
            <a:r>
              <a:rPr lang="ru-RU" sz="3200" b="1" dirty="0" smtClean="0">
                <a:solidFill>
                  <a:srgbClr val="150DB3"/>
                </a:solidFill>
                <a:latin typeface="Times New Roman" pitchFamily="18" charset="0"/>
                <a:cs typeface="Times New Roman" pitchFamily="18" charset="0"/>
              </a:rPr>
              <a:t>Электронные учебники:70</a:t>
            </a:r>
          </a:p>
        </p:txBody>
      </p:sp>
    </p:spTree>
    <p:extLst>
      <p:ext uri="{BB962C8B-B14F-4D97-AF65-F5344CB8AC3E}">
        <p14:creationId xmlns:p14="http://schemas.microsoft.com/office/powerpoint/2010/main" val="195515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2279650" y="4724401"/>
            <a:ext cx="7632700" cy="1737359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Выставка: «Самопознание», содержащая материал по этому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предмету.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Documents and Settings\Администратор\Local Settings\Temporary Internet Files\Content.Word\Aidana72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938018" y="-1889762"/>
            <a:ext cx="4693920" cy="8863586"/>
          </a:xfrm>
          <a:prstGeom prst="flowChartAlternateProcess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3594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3"/>
          <p:cNvSpPr>
            <a:spLocks noGrp="1"/>
          </p:cNvSpPr>
          <p:nvPr>
            <p:ph type="title"/>
          </p:nvPr>
        </p:nvSpPr>
        <p:spPr>
          <a:xfrm>
            <a:off x="2063750" y="188913"/>
            <a:ext cx="8229600" cy="633412"/>
          </a:xfrm>
        </p:spPr>
        <p:txBody>
          <a:bodyPr/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Мониторинг спроса читателей</a:t>
            </a:r>
          </a:p>
        </p:txBody>
      </p:sp>
      <p:graphicFrame>
        <p:nvGraphicFramePr>
          <p:cNvPr id="102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6665901"/>
              </p:ext>
            </p:extLst>
          </p:nvPr>
        </p:nvGraphicFramePr>
        <p:xfrm>
          <a:off x="1269238" y="1099123"/>
          <a:ext cx="8115300" cy="506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r:id="rId4" imgW="8114479" imgH="5072312" progId="Excel.Sheet.8">
                  <p:embed/>
                </p:oleObj>
              </mc:Choice>
              <mc:Fallback>
                <p:oleObj r:id="rId4" imgW="8114479" imgH="5072312" progId="Excel.Sheet.8">
                  <p:embed/>
                  <p:pic>
                    <p:nvPicPr>
                      <p:cNvPr id="0" name="Picture 68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9238" y="1099123"/>
                        <a:ext cx="8115300" cy="5068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75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01932" y="5157216"/>
            <a:ext cx="7993063" cy="719138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sz="2800" b="1" dirty="0">
                <a:latin typeface="Times New Roman" pitchFamily="18" charset="0"/>
                <a:cs typeface="Times New Roman" pitchFamily="18" charset="0"/>
              </a:rPr>
              <a:t>Қазақ тілің оқиық, үйренейік, білейік...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5" name="Рисунок 4" descr="C:\Documents and Settings\Администратор\Local Settings\Temporary Internet Files\Content.Word\Aidana7215.jpg"/>
          <p:cNvPicPr>
            <a:picLocks noGrp="1"/>
          </p:cNvPicPr>
          <p:nvPr>
            <p:ph type="pic" idx="4294967295"/>
          </p:nvPr>
        </p:nvPicPr>
        <p:blipFill>
          <a:blip r:embed="rId2" cstate="print"/>
          <a:srcRect t="21906" b="21906"/>
          <a:stretch>
            <a:fillRect/>
          </a:stretch>
        </p:blipFill>
        <p:spPr>
          <a:xfrm>
            <a:off x="1207008" y="475488"/>
            <a:ext cx="9582912" cy="4681728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/>
          <a:effectLst>
            <a:glow rad="228600">
              <a:schemeClr val="accent3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3595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             </a:t>
            </a:r>
            <a:endParaRPr lang="ru-RU" b="1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84224" y="4970584"/>
            <a:ext cx="10782361" cy="102381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          КНИЖНЫЕ ВЫСТАВКИ К ЗНАМЕНТАЕЛЬНЫМ ДАТАМ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9" name="Рисунок 8" descr="C:\Users\14\Desktop\выстав.2015\20150922_16461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4" t="-1528" r="6531" b="1"/>
          <a:stretch/>
        </p:blipFill>
        <p:spPr bwMode="auto">
          <a:xfrm>
            <a:off x="284224" y="356996"/>
            <a:ext cx="5543552" cy="4483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14\Desktop\выстав.2015\20151218_08575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" r="1925"/>
          <a:stretch/>
        </p:blipFill>
        <p:spPr bwMode="auto">
          <a:xfrm>
            <a:off x="6323647" y="356997"/>
            <a:ext cx="5612321" cy="4483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152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6062" y="4487332"/>
            <a:ext cx="7612550" cy="1507067"/>
          </a:xfrm>
        </p:spPr>
        <p:txBody>
          <a:bodyPr>
            <a:normAutofit/>
          </a:bodyPr>
          <a:lstStyle/>
          <a:p>
            <a:r>
              <a:rPr lang="ru-RU" b="1" dirty="0" smtClean="0"/>
              <a:t>        </a:t>
            </a:r>
            <a:r>
              <a:rPr lang="ru-RU" sz="2800" b="1" dirty="0" smtClean="0"/>
              <a:t>ВЫСТАВКА КО ДНЮ ПЕРВОГО     ПРЕЗИДЕНТА РЕСПУБЛИКИ КАЗАХСТАН</a:t>
            </a:r>
            <a:endParaRPr lang="ru-RU" b="1" dirty="0"/>
          </a:p>
        </p:txBody>
      </p:sp>
      <p:pic>
        <p:nvPicPr>
          <p:cNvPr id="4" name="Объект 3" descr="C:\Users\14\AppData\Local\Microsoft\Windows\Temporary Internet Files\Content.Word\20141202_12025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92" y="716095"/>
            <a:ext cx="5384644" cy="3922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14\AppData\Local\Microsoft\Windows\Temporary Internet Files\Content.Word\20141202_1201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419" y="716096"/>
            <a:ext cx="5487902" cy="3922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7018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36" y="4763393"/>
            <a:ext cx="11929872" cy="1507067"/>
          </a:xfrm>
        </p:spPr>
        <p:txBody>
          <a:bodyPr>
            <a:normAutofit/>
          </a:bodyPr>
          <a:lstStyle/>
          <a:p>
            <a:r>
              <a:rPr lang="ru-RU" sz="1800" b="1" i="1" dirty="0" smtClean="0"/>
              <a:t>выставки Посвященные ко Дню учителя и к 8 марту: </a:t>
            </a:r>
            <a:r>
              <a:rPr lang="ru-RU" sz="2000" b="1" i="1" dirty="0" smtClean="0"/>
              <a:t>«Учитель вечен на земле!» </a:t>
            </a:r>
            <a:r>
              <a:rPr lang="ru-RU" sz="2000" b="1" i="1" dirty="0"/>
              <a:t> и</a:t>
            </a:r>
            <a:r>
              <a:rPr lang="ru-RU" sz="2000" b="1" i="1" dirty="0" smtClean="0"/>
              <a:t> «С любовью к женщине»</a:t>
            </a:r>
            <a:endParaRPr lang="ru-RU" sz="2000" b="1" i="1" dirty="0"/>
          </a:p>
        </p:txBody>
      </p:sp>
      <p:pic>
        <p:nvPicPr>
          <p:cNvPr id="6" name="Рисунок 5" descr="C:\Users\14\Desktop\выстав.2015\20151006_12053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t="-2247" r="7604"/>
          <a:stretch/>
        </p:blipFill>
        <p:spPr bwMode="auto">
          <a:xfrm>
            <a:off x="201196" y="393573"/>
            <a:ext cx="5809460" cy="4369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14\Desktop\20160316_09383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"/>
          <a:stretch/>
        </p:blipFill>
        <p:spPr bwMode="auto">
          <a:xfrm>
            <a:off x="6339841" y="393573"/>
            <a:ext cx="5413248" cy="4369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997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347" y="4401988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ВЫСТАВКА ПРИУРОЧЕННАЯ К </a:t>
            </a:r>
            <a:r>
              <a:rPr lang="ru-RU" sz="2800" b="1" dirty="0" smtClean="0"/>
              <a:t> </a:t>
            </a:r>
            <a:r>
              <a:rPr lang="ru-RU" sz="2400" b="1" dirty="0" smtClean="0"/>
              <a:t>НЕДЕЛЕ  «САМОПОЗНАНИЯ»,      которая   проходит ежегодно в гимназии в</a:t>
            </a:r>
            <a:br>
              <a:rPr lang="ru-RU" sz="2400" b="1" dirty="0" smtClean="0"/>
            </a:br>
            <a:r>
              <a:rPr lang="ru-RU" sz="2400" b="1" dirty="0" smtClean="0"/>
              <a:t>феврале месяце.</a:t>
            </a:r>
            <a:endParaRPr lang="ru-RU" sz="2400" b="1" dirty="0"/>
          </a:p>
        </p:txBody>
      </p:sp>
      <p:pic>
        <p:nvPicPr>
          <p:cNvPr id="6" name="Рисунок 5" descr="http://img-fotki.yandex.ru/get/6206/131624064.122/0_7fe2a_d389999_L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671" y="4401988"/>
            <a:ext cx="3143250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14\Desktop\выстав.2015\Сара назарбаева\20160204_15084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184" y="474785"/>
            <a:ext cx="5266944" cy="3927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 descr="C:\Users\14\Desktop\выстав.2015\Сара назарбаева\20160204_150711.jpg"/>
          <p:cNvPicPr>
            <a:picLocks noGrp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7" b="1"/>
          <a:stretch/>
        </p:blipFill>
        <p:spPr bwMode="auto">
          <a:xfrm>
            <a:off x="475489" y="474786"/>
            <a:ext cx="5583936" cy="3927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349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1799</TotalTime>
  <Words>1123</Words>
  <Application>Microsoft Office PowerPoint</Application>
  <PresentationFormat>Широкоэкранный</PresentationFormat>
  <Paragraphs>176</Paragraphs>
  <Slides>40</Slides>
  <Notes>15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0" baseType="lpstr">
      <vt:lpstr>Arial</vt:lpstr>
      <vt:lpstr>Calibri</vt:lpstr>
      <vt:lpstr>Century Gothic</vt:lpstr>
      <vt:lpstr>Georgia</vt:lpstr>
      <vt:lpstr>Lucida Sans Unicode</vt:lpstr>
      <vt:lpstr>Times New Roman</vt:lpstr>
      <vt:lpstr>Times New Roman CYR</vt:lpstr>
      <vt:lpstr>Wingdings 3</vt:lpstr>
      <vt:lpstr>Сектор</vt:lpstr>
      <vt:lpstr>Microsoft Excel 97-2003 Worksheet</vt:lpstr>
      <vt:lpstr>отчет  ХРОМТАУСКОЙ ГИМНАЗИИ № 2</vt:lpstr>
      <vt:lpstr>         РАБОТА НА АБоНЕМЕНТе</vt:lpstr>
      <vt:lpstr>           Постоянные выставки</vt:lpstr>
      <vt:lpstr>Презентация PowerPoint</vt:lpstr>
      <vt:lpstr> «Қазақ тілің оқиық, үйренейік, білейік...»</vt:lpstr>
      <vt:lpstr>              </vt:lpstr>
      <vt:lpstr>        ВЫСТАВКА КО ДНЮ ПЕРВОГО     ПРЕЗИДЕНТА РЕСПУБЛИКИ КАЗАХСТАН</vt:lpstr>
      <vt:lpstr>выставки Посвященные ко Дню учителя и к 8 марту: «Учитель вечен на земле!»  и «С любовью к женщине»</vt:lpstr>
      <vt:lpstr>ВЫСТАВКА ПРИУРОЧЕННАЯ К  НЕДЕЛЕ  «САМОПОЗНАНИЯ»,      которая   проходит ежегодно в гимназии в феврале месяце.</vt:lpstr>
      <vt:lpstr> ВЫСТАВКА К ПРАЗДНИКУ Наурыз: «22 МАРТА – ДЕНЬ ВЕСЕННЕГО РАВНОДЕНСТВИЯ»</vt:lpstr>
      <vt:lpstr>                 Выставка ко дню космонавтики</vt:lpstr>
      <vt:lpstr>Выставка ко дню Победы в великой отечественной войне: «Мы помним! Мы гордимся!»</vt:lpstr>
      <vt:lpstr>  Ежегодное   МЕРОПРИЯТИЕ «Посвящение в читатели» </vt:lpstr>
      <vt:lpstr>                      </vt:lpstr>
      <vt:lpstr>ура!  Мы ТЕПЕРЬ ЧИТАТЕЛИ библиотеки! </vt:lpstr>
      <vt:lpstr>Презентация PowerPoint</vt:lpstr>
      <vt:lpstr>АКТИВ БИБЛИОТеки показал  для      первоклассников  театрализованное представление: «Книжное царство – мудрое государство» </vt:lpstr>
      <vt:lpstr>С 13  по18 АПРЕЛЯ  в гимназии проводилась  «НЕДЕЛя ДЕТСКОЙ КНИГИ»</vt:lpstr>
      <vt:lpstr>                  </vt:lpstr>
      <vt:lpstr>Презентация PowerPoint</vt:lpstr>
      <vt:lpstr>В МАЕ В ГИМНАЗИИ ПРОВодится акция: «ПОДАРИ УЧЕБНИК ШКОЛЬНОЙ БИБЛИОТЕКЕ»</vt:lpstr>
      <vt:lpstr>           КНИЖНЫЙ ФОНД ХРОМТАУСКОЙ ГИМНАЗИИ № 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Материально-техническая база         библиотеки</vt:lpstr>
      <vt:lpstr>Презентация PowerPoint</vt:lpstr>
      <vt:lpstr>    ИТОГОВЫЙ МОНИТОРИНГ БИБЛИОТЕКИ ГИМНАЗИИ                       ЗА IV (I, II, III, IV) ЧЕТВЕРТИ</vt:lpstr>
      <vt:lpstr>1 четверть</vt:lpstr>
      <vt:lpstr>2 четверть</vt:lpstr>
      <vt:lpstr>3 четверть   </vt:lpstr>
      <vt:lpstr>     4 четверть</vt:lpstr>
      <vt:lpstr>Всего читателей за год – 379 Посещаемость за год – 2136 Книговыдача за год - 2655</vt:lpstr>
      <vt:lpstr>Презентация PowerPoint</vt:lpstr>
      <vt:lpstr>           ФОНД  БИБЛИОТЕКИ</vt:lpstr>
      <vt:lpstr>Мониторинг спроса читателей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ПОСВЕЩЕНИЕ В ЧИТАТЕЛИ</dc:title>
  <dc:creator>14</dc:creator>
  <cp:lastModifiedBy>Библиотека</cp:lastModifiedBy>
  <cp:revision>185</cp:revision>
  <cp:lastPrinted>2015-06-03T09:25:48Z</cp:lastPrinted>
  <dcterms:created xsi:type="dcterms:W3CDTF">2015-02-10T06:38:57Z</dcterms:created>
  <dcterms:modified xsi:type="dcterms:W3CDTF">2020-02-28T10:27:50Z</dcterms:modified>
</cp:coreProperties>
</file>