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368" r:id="rId3"/>
    <p:sldId id="361" r:id="rId4"/>
    <p:sldId id="363" r:id="rId5"/>
    <p:sldId id="425" r:id="rId6"/>
    <p:sldId id="438" r:id="rId7"/>
    <p:sldId id="436" r:id="rId8"/>
    <p:sldId id="410" r:id="rId9"/>
    <p:sldId id="430" r:id="rId10"/>
    <p:sldId id="417" r:id="rId11"/>
    <p:sldId id="257" r:id="rId12"/>
    <p:sldId id="397" r:id="rId13"/>
    <p:sldId id="399" r:id="rId14"/>
    <p:sldId id="335" r:id="rId15"/>
    <p:sldId id="336" r:id="rId16"/>
    <p:sldId id="337" r:id="rId17"/>
    <p:sldId id="273" r:id="rId18"/>
    <p:sldId id="340" r:id="rId19"/>
    <p:sldId id="345" r:id="rId20"/>
    <p:sldId id="347" r:id="rId21"/>
    <p:sldId id="343" r:id="rId22"/>
    <p:sldId id="341" r:id="rId23"/>
    <p:sldId id="319" r:id="rId24"/>
    <p:sldId id="318" r:id="rId25"/>
    <p:sldId id="310" r:id="rId26"/>
    <p:sldId id="321" r:id="rId27"/>
    <p:sldId id="323" r:id="rId28"/>
    <p:sldId id="408" r:id="rId29"/>
    <p:sldId id="306" r:id="rId30"/>
  </p:sldIdLst>
  <p:sldSz cx="12192000" cy="6858000"/>
  <p:notesSz cx="6888163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57" autoAdjust="0"/>
  </p:normalViewPr>
  <p:slideViewPr>
    <p:cSldViewPr snapToGrid="0">
      <p:cViewPr varScale="1">
        <p:scale>
          <a:sx n="79" d="100"/>
          <a:sy n="79" d="100"/>
        </p:scale>
        <p:origin x="96" y="78"/>
      </p:cViewPr>
      <p:guideLst>
        <p:guide orient="horz" pos="2160"/>
        <p:guide pos="3840"/>
        <p:guide orient="horz" pos="2260"/>
      </p:guideLst>
    </p:cSldViewPr>
  </p:slideViewPr>
  <p:outlineViewPr>
    <p:cViewPr>
      <p:scale>
        <a:sx n="33" d="100"/>
        <a:sy n="33" d="100"/>
      </p:scale>
      <p:origin x="0" y="-153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6573285623222925"/>
          <c:w val="0.93898051154598361"/>
          <c:h val="0.7338763451231686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448-482B-8DF3-961833947D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48-482B-8DF3-961833947DA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82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48-482B-8DF3-961833947D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48-482B-8DF3-961833947D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3</c:v>
                </c:pt>
                <c:pt idx="1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1.4</c:v>
                </c:pt>
                <c:pt idx="1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2-C448-482B-8DF3-961833947D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5666FFC1-8F60-43ED-BA91-E6916AD5FD59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2ECF8AD-E09B-456F-8091-BF85EBCD42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7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CF8AD-E09B-456F-8091-BF85EBCD425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4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CF8AD-E09B-456F-8091-BF85EBCD425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4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CF8AD-E09B-456F-8091-BF85EBCD425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CF8AD-E09B-456F-8091-BF85EBCD425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CF8AD-E09B-456F-8091-BF85EBCD425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62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CF8AD-E09B-456F-8091-BF85EBCD425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72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CF8AD-E09B-456F-8091-BF85EBCD425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CF8AD-E09B-456F-8091-BF85EBCD425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313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CF8AD-E09B-456F-8091-BF85EBCD425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6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0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75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152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97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642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645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08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448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46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0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46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08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18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95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3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93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94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E829B9-37B6-424B-BB92-2C2FF703C8F4}" type="datetimeFigureOut">
              <a:rPr lang="ru-RU" smtClean="0"/>
              <a:pPr/>
              <a:t>28.02.2020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46BDA5-C0F9-436E-8172-9804C4CBDE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703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0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1568" y="2779776"/>
            <a:ext cx="5620512" cy="29870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ЗА 2018-2019 УЧЕБНЫЙ ГОД 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Акказиева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Г.К., зав.библиотекой ХГ №2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98484" y="839096"/>
            <a:ext cx="9264460" cy="1928488"/>
          </a:xfrm>
        </p:spPr>
        <p:txBody>
          <a:bodyPr>
            <a:normAutofit/>
          </a:bodyPr>
          <a:lstStyle/>
          <a:p>
            <a:r>
              <a:rPr lang="kk-KZ" sz="3200" b="1" dirty="0" smtClean="0"/>
              <a:t>отчет  ХРОМТАУСКОЙ ГИМНАЗИИ </a:t>
            </a:r>
            <a:r>
              <a:rPr lang="ru-RU" sz="3200" b="1" dirty="0" smtClean="0"/>
              <a:t>№ 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47098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Библиотека\Desktop\Фото выставок и меропр2018-1\одна страна-одна книга\3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04" y="218312"/>
            <a:ext cx="2777490" cy="3634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Библиотека\Desktop\Фото выставок и меропр2018-1\одна страна-одна книга\35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5709" y="177355"/>
            <a:ext cx="3181350" cy="3638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Библиотека\Desktop\Фото выставок и меропр2018-1\одна страна-одна книга\3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7920" y="195072"/>
            <a:ext cx="2889504" cy="363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Библиотека\Desktop\Фото выставок и меропр2018-1\одна страна-одна книга\3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0576" y="231648"/>
            <a:ext cx="2840736" cy="348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5072" y="4047744"/>
            <a:ext cx="8839200" cy="194665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</a:t>
            </a:r>
            <a:r>
              <a:rPr lang="ru-RU" sz="2000" dirty="0" smtClean="0"/>
              <a:t>совместное Мероприятие с кафедрой казахского языка посвященное  республиканской акции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«Одна  страна  -  Одна книга»  по  роману  </a:t>
            </a:r>
            <a:r>
              <a:rPr lang="ru-RU" sz="2000" b="1" dirty="0" err="1" smtClean="0"/>
              <a:t>А.Кекильбаева</a:t>
            </a:r>
            <a:r>
              <a:rPr lang="ru-RU" sz="2000" b="1" dirty="0" smtClean="0"/>
              <a:t>                «Конец Легенды»  и  поэзии  </a:t>
            </a:r>
            <a:r>
              <a:rPr lang="ru-RU" sz="2000" b="1" dirty="0" err="1" smtClean="0"/>
              <a:t>А.Тажибаева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8" name="Рисунок 7" descr="C:\Users\Библиотека\Desktop\Фото выставок и меропр2018-1\одна страна-одна книга\36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92768" y="3755136"/>
            <a:ext cx="2852928" cy="293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45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644897"/>
            <a:ext cx="11130122" cy="609600"/>
          </a:xfrm>
        </p:spPr>
        <p:txBody>
          <a:bodyPr>
            <a:normAutofit fontScale="90000"/>
          </a:bodyPr>
          <a:lstStyle/>
          <a:p>
            <a:r>
              <a:rPr lang="kk-KZ" sz="2800" b="1" i="1" dirty="0" smtClean="0"/>
              <a:t>  </a:t>
            </a:r>
            <a:br>
              <a:rPr lang="kk-KZ" sz="2800" b="1" i="1" dirty="0" smtClean="0"/>
            </a:br>
            <a:r>
              <a:rPr lang="kk-KZ" sz="2800" b="1" i="1" dirty="0" smtClean="0"/>
              <a:t/>
            </a:r>
            <a:br>
              <a:rPr lang="kk-KZ" sz="2800" b="1" i="1" dirty="0" smtClean="0"/>
            </a:br>
            <a:r>
              <a:rPr lang="kk-KZ" sz="2000" i="1" dirty="0" smtClean="0"/>
              <a:t>В спортивном  ЗАЛЕ  ГИМНАЗИИ актив библиотеки ПРОВЕЛИ  Ежегодное   МЕРОПРИЯТИЕ                            </a:t>
            </a:r>
            <a:r>
              <a:rPr lang="kk-KZ" sz="2000" b="1" i="1" dirty="0" smtClean="0"/>
              <a:t>«Посвящение в читатели» </a:t>
            </a:r>
            <a:r>
              <a:rPr lang="kk-KZ" sz="2000" dirty="0" smtClean="0"/>
              <a:t>для первоклассников. </a:t>
            </a:r>
            <a:r>
              <a:rPr lang="kk-KZ" sz="1800" dirty="0" smtClean="0"/>
              <a:t>Члены кружка</a:t>
            </a:r>
            <a:r>
              <a:rPr lang="ru-RU" sz="1800" dirty="0" smtClean="0"/>
              <a:t>, это учащиеся 6 «а»  </a:t>
            </a:r>
            <a:r>
              <a:rPr lang="ru-RU" sz="1800" dirty="0" err="1" smtClean="0"/>
              <a:t>кл</a:t>
            </a:r>
            <a:r>
              <a:rPr lang="ru-RU" sz="1800" dirty="0" smtClean="0"/>
              <a:t>., показали  костюмированное   представление </a:t>
            </a:r>
            <a:r>
              <a:rPr lang="kk-KZ" sz="1800" dirty="0" smtClean="0"/>
              <a:t>,</a:t>
            </a:r>
            <a:r>
              <a:rPr lang="ru-RU" sz="1800" dirty="0" smtClean="0"/>
              <a:t> презентацию  «Посвящение в читатели» и провели викторину-игру с первоклассниками. </a:t>
            </a:r>
            <a:br>
              <a:rPr lang="ru-RU" sz="1800" dirty="0" smtClean="0"/>
            </a:br>
            <a:endParaRPr lang="ru-RU" sz="2000" dirty="0"/>
          </a:p>
        </p:txBody>
      </p:sp>
      <p:pic>
        <p:nvPicPr>
          <p:cNvPr id="4" name="Рисунок 3" descr="C:\Users\Библиотека\Desktop\ДОК-ТЫ Библ\посвящение в чит.2019\IMG-20190203-WA00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725" y="170688"/>
            <a:ext cx="3843211" cy="2657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Библиотека\Desktop\ДОК-ТЫ Библ\посвящение в чит.2019\IMG-20190203-WA00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7367" y="158496"/>
            <a:ext cx="3666681" cy="270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Библиотека\Desktop\ДОК-ТЫ Библ\посвящение в чит.2019\IMG-20190203-WA000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3296" y="2962656"/>
            <a:ext cx="3742944" cy="2572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Библиотека\Desktop\ДОК-ТЫ Библ\посвящение в чит.2019\IMG-20190203-WA000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410" y="2938272"/>
            <a:ext cx="3847910" cy="2499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Библиотека\Desktop\ДОК-ТЫ Библ\фото мероп.и выставок\IMG-20170223-WA004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240" y="548640"/>
            <a:ext cx="380390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226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4032" y="3962400"/>
            <a:ext cx="5815584" cy="25237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АПРЕЛЕ  в гимназии проводилось  ежегодное мероприятие   «</a:t>
            </a:r>
            <a:r>
              <a:rPr lang="ru-RU" sz="2000" b="1" dirty="0" err="1" smtClean="0"/>
              <a:t>НЕДЕЛя</a:t>
            </a:r>
            <a:r>
              <a:rPr lang="ru-RU" sz="2000" b="1" dirty="0" smtClean="0"/>
              <a:t>  ДЕТСКОЙ КНИГИ», </a:t>
            </a:r>
            <a:r>
              <a:rPr lang="ru-RU" sz="2000" dirty="0" smtClean="0"/>
              <a:t>где  принимали участие  учащийся  младшего  и среднего звена.</a:t>
            </a:r>
            <a:endParaRPr lang="ru-RU" sz="2000" b="1" dirty="0"/>
          </a:p>
        </p:txBody>
      </p:sp>
      <p:sp>
        <p:nvSpPr>
          <p:cNvPr id="12" name="Текст 11"/>
          <p:cNvSpPr>
            <a:spLocks noGrp="1"/>
          </p:cNvSpPr>
          <p:nvPr>
            <p:ph sz="half" idx="4294967295"/>
          </p:nvPr>
        </p:nvSpPr>
        <p:spPr>
          <a:xfrm>
            <a:off x="0" y="685800"/>
            <a:ext cx="4937125" cy="36147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1745" name="Picture 1" descr="C:\Users\Библиотека\Desktop\Фото выставок и меропр2018-1\Новая папка\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62" y="304800"/>
            <a:ext cx="3071622" cy="3340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Библиотека\Desktop\Фото выставок и меропр2018-1\Новая папка\522.jpg"/>
          <p:cNvPicPr/>
          <p:nvPr/>
        </p:nvPicPr>
        <p:blipFill>
          <a:blip r:embed="rId4" cstate="print"/>
          <a:srcRect t="22938"/>
          <a:stretch>
            <a:fillRect/>
          </a:stretch>
        </p:blipFill>
        <p:spPr bwMode="auto">
          <a:xfrm>
            <a:off x="6352032" y="304800"/>
            <a:ext cx="2767584" cy="3352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Библиотека\Desktop\Фото выставок и меропр2018-1\Новая папка\5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434" y="304800"/>
            <a:ext cx="2729294" cy="3349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Библиотека\Desktop\Фото выставок и меропр2018-1\Новая папка\5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4297" y="341376"/>
            <a:ext cx="2726055" cy="3323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Библиотека\Desktop\Фото выставок и меропр2018-1\Новая папка\54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56192" y="3765042"/>
            <a:ext cx="2889503" cy="2879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Библиотека\Desktop\Фото выставок и меропр2018-1\Новая папка\49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608" y="3730752"/>
            <a:ext cx="2950464" cy="2911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67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6" y="312821"/>
            <a:ext cx="80813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45152" y="268224"/>
            <a:ext cx="7181088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ru-RU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АКЦИЯ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ПОДАРИ КНИГУ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БИБЛИОТЕКЕ ГИМНАЗИИ!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5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11 мая по 27 мая в гимназии №2 проводится благотворительная некоммерческая акция «Подари книгу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библиотеке гимназии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!». Она организована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библиотекой 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гимназии</a:t>
            </a:r>
            <a:r>
              <a:rPr kumimoji="0" lang="kk-KZ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библиотека — организатор мероприятия, приглашает преподавателей, родителей и учащихся  принять участия в акции.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-Традиции меценатства и дарений в библиотечном деле существовали всегда. Современная литература и шедевры классики пользуются огромной популярностью, а библиотеки сегодня сочетают привычные книги и электронные издания, которые дополняют друг друга. Однако и сегодня главной проблемой всех библиотек является пополнение книжного фонда новейшей современной книгой. Количество новых книг в библиотеках пока мало по сравнению с возрастающим на них спросом. Дары читателей, благотворительная помощь и пожертвования являются значительным источником пополнения фондов.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 домашней библиотеке каждого из вас есть замечательные новые, но уже прочитанные вами книги. Подарите их библиотеке гимназии. Здесь они обретут благодарных читателей. Библиотека с радостью примет книги по всем отраслям знания. Подаренной литературой смогут воспользоваться </a:t>
            </a:r>
            <a:r>
              <a:rPr lang="ru-RU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631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читателей, ведь именно столько человек является пользователями библиотеки.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Мы призываем  «подарить вторую жизнь» прочитанным книгам.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Библиотека с благодарностью примет произведения классиков мировой художественной литературы, современных авторов, детских писателей, справочные и энциклопедические издания, научно-популярную литературу, периодические издания на традиционных и электронных носителях.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 descr="http://sarschool76.narod.ru/pic/podari_knig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" y="1011935"/>
            <a:ext cx="4352544" cy="4852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1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52461" y="2175384"/>
            <a:ext cx="6842125" cy="11525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КНИЖНЫЙ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ХРОМТАУСКОЙ ГИМНАЗИИ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 2</a:t>
            </a:r>
          </a:p>
        </p:txBody>
      </p:sp>
      <p:pic>
        <p:nvPicPr>
          <p:cNvPr id="3" name="Рисунок 2" descr="http://im0-tub-kz.yandex.net/i?id=320952379-31-72&amp;n=21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484262">
            <a:off x="7548016" y="3893691"/>
            <a:ext cx="3722195" cy="252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27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902208" y="182880"/>
            <a:ext cx="6132576" cy="6961632"/>
          </a:xfrm>
        </p:spPr>
        <p:txBody>
          <a:bodyPr rIns="108000" bIns="72000" spcCol="72000"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  <a:t>    Основными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  <a:t>задачами школьной библиотеки является обеспечение учебно-воспитательного процесса и самообразования путем библиотечно-библиографического и информационного обслуживания учащихся, родителей и педагогического коллектива; формирование у школьников информационной культуры  и культуры чтения; комплектование фонда печатных изданий и электронных носителей; организация комфортной библиотечной среды.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  <a:t>     Книжный фонд библиотеки состоит из учебной, художественной, методической и отраслевой литературы и содержит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  <a:t>10507 экземпляров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  <a:t>изданий.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 CYR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  <a:t>18-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  <a:t>осн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  <a:t>. фонд; 82% 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  <a:t>уч.фонд</a:t>
            </a:r>
            <a:r>
              <a:rPr lang="ru-RU" dirty="0">
                <a:solidFill>
                  <a:schemeClr val="tx1"/>
                </a:solidFill>
                <a:latin typeface="Arial" charset="0"/>
                <a:ea typeface="Times New Roman CYR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charset="0"/>
                <a:ea typeface="Times New Roman CYR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/>
          </p:nvPr>
        </p:nvGraphicFramePr>
        <p:xfrm>
          <a:off x="5417751" y="818521"/>
          <a:ext cx="4578865" cy="381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>
            <p:extLst/>
          </p:nvPr>
        </p:nvGraphicFramePr>
        <p:xfrm>
          <a:off x="6888480" y="683091"/>
          <a:ext cx="4791456" cy="476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19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670048" y="453433"/>
            <a:ext cx="8521112" cy="5767387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книжный фонд библиотеки расставлен по таблице ББК.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Имеются полочные разделители. Неотъемлемой частью библиотеки являются книжные выставки.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Книжные выставки – это визитная карточка библиотеки. В нашей библиотеке существует несколько типов книжных выставок: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тематические выставки;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книжных новинок;</a:t>
            </a:r>
          </a:p>
          <a:p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выставки к юбилейным датам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периодических изданий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Работают постоянные выставки: «Символика нашего государства» - содержит  материал о флаге, гимне и гербе нашей страны.  «В судьбе природы – наша судьба…»   -  об охране окружающей среды, об исчезающих животных, о заповедниках. Материал для изучения государственного языка собран в выставке под названием «</a:t>
            </a:r>
            <a:r>
              <a:rPr lang="kk-K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 тілің оқиық, үйренейік, білейік...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«Т</a:t>
            </a:r>
            <a:r>
              <a:rPr lang="kk-KZ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әуелсіздік</a:t>
            </a:r>
            <a:r>
              <a:rPr lang="kk-K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жолы - тарихи жол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содержит материал  об истории  казахского народа,  «Культурное наследие» о знаменитых людях Востока. Дополнительно оформлена выставка «Самопознание», содержащая материал по этому предмету.</a:t>
            </a: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0-tub-kz.yandex.net/i?id=152045484-45-72&amp;n=21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20221298">
            <a:off x="293976" y="4144489"/>
            <a:ext cx="2194096" cy="2282505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592314" y="819912"/>
            <a:ext cx="8053754" cy="4882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Учебный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библиотеки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составляют 8479 экземпляров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учебников.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Это учебники казахстанских издательств 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Атамура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kk-K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НИШ. В основном, это учебники обновленного содержания.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учебного фонда на одного учащегося выглядит так: 1 ступень – 7 учебников, что соответствует норме, 2 ступень – 10 учебников при норме 7, для учащихся 10-11 классов при норме 12 – 9 учебников.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ea typeface="Times New Roman CYR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3"/>
          <p:cNvSpPr>
            <a:spLocks noGrp="1"/>
          </p:cNvSpPr>
          <p:nvPr>
            <p:ph idx="4294967295"/>
          </p:nvPr>
        </p:nvSpPr>
        <p:spPr>
          <a:xfrm>
            <a:off x="-2560320" y="-2182367"/>
            <a:ext cx="14471904" cy="9780200"/>
          </a:xfrm>
        </p:spPr>
        <p:txBody>
          <a:bodyPr/>
          <a:lstStyle/>
          <a:p>
            <a:pPr marL="3498850" lvl="8" indent="0"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библиотеки составляют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1814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экземпляров печатных изданий: художественная литература, по отраслям знаний, методическая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 в фонде разделена на несколько разделов: «Казахская литература», «Русская литература», и «Зарубежная литература». Такая расстановка литературы облегчает учащимся поиск необходимого произведения. Художественной литературы в фонде достаточное количество, для обеспечения учебного процесса программной литературой. Литература по отраслям знаний расставлена в соответствии таблице ББК, к ней также практикуется свободный доступ. Качество отраслевой литературы оставляет желать лучшего, т.к. фонд довольно долгое время не пополнялся новыми изданиями.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Администратор\Local Settings\Temporary Internet Files\Content.Word\Aidana72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230" y="3870186"/>
            <a:ext cx="237626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Documents and Settings\Администратор\Local Settings\Temporary Internet Files\Content.Word\Aidana72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4146" y="3924231"/>
            <a:ext cx="2151537" cy="2446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Documents and Settings\Администратор\Local Settings\Temporary Internet Files\Content.Word\Aidana72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92" y="3902033"/>
            <a:ext cx="317157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im0-tub-kz.yandex.net/i?id=152045484-45-72&amp;n=21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20779364">
            <a:off x="3708317" y="4196266"/>
            <a:ext cx="1103127" cy="14287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Рисунок 6" descr="http://im0-tub-kz.yandex.net/i?id=152045484-45-72&amp;n=21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1165494">
            <a:off x="7109275" y="4174830"/>
            <a:ext cx="1026506" cy="14287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Администратор\Local Settings\Temporary Internet Files\Content.Word\Aidana726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6595" y="3902033"/>
            <a:ext cx="3007369" cy="2446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52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557" y="4474464"/>
            <a:ext cx="115724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ea typeface="Times New Roman CYR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ea typeface="Times New Roman CYR" charset="0"/>
                <a:cs typeface="Times New Roman" pitchFamily="18" charset="0"/>
              </a:rPr>
              <a:t>Помимо </a:t>
            </a:r>
            <a:r>
              <a:rPr lang="ru-RU" sz="2000" dirty="0">
                <a:latin typeface="Times New Roman" pitchFamily="18" charset="0"/>
                <a:ea typeface="Times New Roman CYR" charset="0"/>
                <a:cs typeface="Times New Roman" pitchFamily="18" charset="0"/>
              </a:rPr>
              <a:t>обеспечения учащихся учебниками в библиотеке ведется работа по формированию у детей библиотечно-библиографических навыков: для этого в нашей библиотеке практикуется свободный доступ к основному фонду, периодическим изданиям, и в процессе работы, прививаются навыки самостоятельной работы со справочниками, энциклопедиями. 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63556" y="4791456"/>
            <a:ext cx="11572411" cy="16337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C:\Users\Библиотека\Desktop\Фото выставок и меропр2018-1\Новая папка\529.jpg"/>
          <p:cNvPicPr/>
          <p:nvPr/>
        </p:nvPicPr>
        <p:blipFill>
          <a:blip r:embed="rId2" cstate="print"/>
          <a:srcRect t="31967" r="8926"/>
          <a:stretch>
            <a:fillRect/>
          </a:stretch>
        </p:blipFill>
        <p:spPr bwMode="auto">
          <a:xfrm>
            <a:off x="8203501" y="256032"/>
            <a:ext cx="3695891" cy="387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Библиотека\Desktop\Фото выставок и меропр2018-1\Новая папка\5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4" y="292608"/>
            <a:ext cx="3580258" cy="3886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im3-tub-kz.yandex.net/i?id=32025039-68-72&amp;n=21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235427">
            <a:off x="4415458" y="594722"/>
            <a:ext cx="3503022" cy="3423145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4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80792"/>
            <a:ext cx="8534400" cy="753034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           </a:t>
            </a:r>
            <a:r>
              <a:rPr lang="ru-RU" sz="2200" b="1" dirty="0" smtClean="0"/>
              <a:t>РАБОТА НА </a:t>
            </a:r>
            <a:r>
              <a:rPr lang="ru-RU" sz="2200" b="1" dirty="0" err="1" smtClean="0"/>
              <a:t>АБоНЕМЕНТе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49447" y="313151"/>
            <a:ext cx="6187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Как  нужно вести  себя  в  библиотеке?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87232" y="926926"/>
            <a:ext cx="59874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-В библиотеке нужно  соблюдать порядок.</a:t>
            </a:r>
          </a:p>
          <a:p>
            <a:endParaRPr lang="ru-RU" b="1" dirty="0" smtClean="0"/>
          </a:p>
          <a:p>
            <a:r>
              <a:rPr lang="ru-RU" b="1" dirty="0" smtClean="0"/>
              <a:t>-Быть вежливым, громко не разговаривать.</a:t>
            </a:r>
          </a:p>
          <a:p>
            <a:endParaRPr lang="ru-RU" b="1" dirty="0" smtClean="0"/>
          </a:p>
          <a:p>
            <a:pPr algn="just"/>
            <a:r>
              <a:rPr lang="ru-RU" b="1" dirty="0" smtClean="0"/>
              <a:t>-Войдя, надо поздороваться с библиотекарем, а получив  книгу,  обязательно сказать спасибо.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-Ясно, четко, кратко, быстро назвать автора и название  книги.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-Возвращай полученную книгу  обязательно в указанный в ней  срок – 10 дней.</a:t>
            </a:r>
            <a:endParaRPr lang="ru-RU" b="1" dirty="0"/>
          </a:p>
        </p:txBody>
      </p:sp>
      <p:pic>
        <p:nvPicPr>
          <p:cNvPr id="7" name="Picture 6" descr="http://zavtra.ru/media/articles/covers/dsb_1_new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9468" y="4334004"/>
            <a:ext cx="2542784" cy="235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3" name="Picture 1" descr="C:\Users\Библиотека\Desktop\20190603_14444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139" y="414528"/>
            <a:ext cx="5383213" cy="4632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99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750" y="574675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endParaRPr lang="ru-RU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endParaRPr lang="ru-RU" dirty="0"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611188" y="4508500"/>
            <a:ext cx="9593516" cy="1441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Имеются в фонде и электронные учебники по казахскому, английскому языкам. Электронные учебники находятся в библиотеке и предоставляются для пользования педагогам и ученикам, как в библиотеке, так и в кабинетах школы.</a:t>
            </a:r>
            <a:endParaRPr lang="ru-RU" sz="2400" b="1" dirty="0" smtClean="0">
              <a:solidFill>
                <a:schemeClr val="tx1"/>
              </a:solidFill>
              <a:ea typeface="Lucida Sans Unicode" pitchFamily="34" charset="0"/>
              <a:cs typeface="Times New Roman" pitchFamily="18" charset="0"/>
            </a:endParaRPr>
          </a:p>
        </p:txBody>
      </p:sp>
      <p:pic>
        <p:nvPicPr>
          <p:cNvPr id="6" name="Рисунок 8" descr="C:\Documents and Settings\Администратор\Local Settings\Temporary Internet Files\Content.Word\фото0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344" y="0"/>
            <a:ext cx="7777163" cy="3887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71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0016" y="620688"/>
            <a:ext cx="10692384" cy="1800200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библиотеки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Содержимое 4"/>
          <p:cNvSpPr>
            <a:spLocks noGrp="1"/>
          </p:cNvSpPr>
          <p:nvPr>
            <p:ph idx="1"/>
          </p:nvPr>
        </p:nvSpPr>
        <p:spPr>
          <a:xfrm>
            <a:off x="890016" y="2420888"/>
            <a:ext cx="10692384" cy="3888432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Этаж  -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Общая площадь – 55,0 кв.м</a:t>
            </a:r>
          </a:p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Абонемент и читальный зал совмещен</a:t>
            </a:r>
          </a:p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Посадочных мест – 5 </a:t>
            </a:r>
          </a:p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Книгохранилище - 1</a:t>
            </a:r>
          </a:p>
        </p:txBody>
      </p:sp>
    </p:spTree>
    <p:extLst>
      <p:ext uri="{BB962C8B-B14F-4D97-AF65-F5344CB8AC3E}">
        <p14:creationId xmlns:p14="http://schemas.microsoft.com/office/powerpoint/2010/main" val="33571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Содержимое 6"/>
          <p:cNvSpPr>
            <a:spLocks noGrp="1"/>
          </p:cNvSpPr>
          <p:nvPr>
            <p:ph idx="4294967295"/>
          </p:nvPr>
        </p:nvSpPr>
        <p:spPr>
          <a:xfrm>
            <a:off x="0" y="292608"/>
            <a:ext cx="12021312" cy="98755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Компьютер. Принтер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канер.</a:t>
            </a:r>
          </a:p>
        </p:txBody>
      </p:sp>
      <p:pic>
        <p:nvPicPr>
          <p:cNvPr id="45061" name="Рисунок 5" descr="C:\Documents and Settings\Администратор\Local Settings\Temporary Internet Files\Content.Word\Aidana7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67968"/>
            <a:ext cx="8461248" cy="5157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64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99258" y="2130426"/>
            <a:ext cx="10889673" cy="147002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ИТОГОВЫЙ МОНИТОРИНГ БИБЛИОТЕКИ ГИМНАЗИИ</a:t>
            </a: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ЗА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IV) </a:t>
            </a: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ЧЕТВЕРТИ</a:t>
            </a:r>
          </a:p>
        </p:txBody>
      </p:sp>
    </p:spTree>
    <p:extLst>
      <p:ext uri="{BB962C8B-B14F-4D97-AF65-F5344CB8AC3E}">
        <p14:creationId xmlns:p14="http://schemas.microsoft.com/office/powerpoint/2010/main" val="32906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207569" y="692696"/>
            <a:ext cx="3024311" cy="511336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 дневнику  </a:t>
            </a:r>
            <a:r>
              <a:rPr lang="ru-RU" b="1" dirty="0" smtClean="0"/>
              <a:t>библиотеки</a:t>
            </a:r>
            <a:endParaRPr lang="ru-RU" b="1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4943873" y="1124745"/>
            <a:ext cx="3456409" cy="1571625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Всего читателей -  </a:t>
            </a:r>
            <a:r>
              <a:rPr lang="ru-RU" dirty="0" smtClean="0"/>
              <a:t>140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5087888" y="2492896"/>
            <a:ext cx="3103562" cy="1735138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Посещаемость -  </a:t>
            </a:r>
            <a:r>
              <a:rPr lang="ru-RU" dirty="0" smtClean="0"/>
              <a:t>237</a:t>
            </a:r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4859673" y="4125840"/>
            <a:ext cx="3341687" cy="172789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Книговыдача </a:t>
            </a:r>
            <a:r>
              <a:rPr lang="ru-RU" dirty="0" smtClean="0"/>
              <a:t>– 223</a:t>
            </a:r>
          </a:p>
        </p:txBody>
      </p:sp>
      <p:sp>
        <p:nvSpPr>
          <p:cNvPr id="50190" name="Заголовок 19"/>
          <p:cNvSpPr>
            <a:spLocks noGrp="1"/>
          </p:cNvSpPr>
          <p:nvPr>
            <p:ph type="title" idx="4294967295"/>
          </p:nvPr>
        </p:nvSpPr>
        <p:spPr>
          <a:xfrm>
            <a:off x="4186874" y="189125"/>
            <a:ext cx="7761287" cy="49053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четверть</a:t>
            </a:r>
          </a:p>
        </p:txBody>
      </p:sp>
      <p:sp>
        <p:nvSpPr>
          <p:cNvPr id="22" name="Заголовок 19"/>
          <p:cNvSpPr txBox="1">
            <a:spLocks/>
          </p:cNvSpPr>
          <p:nvPr/>
        </p:nvSpPr>
        <p:spPr bwMode="auto">
          <a:xfrm>
            <a:off x="2770909" y="260350"/>
            <a:ext cx="8229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320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4073236" y="188913"/>
            <a:ext cx="5680364" cy="114300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четверть</a:t>
            </a:r>
          </a:p>
        </p:txBody>
      </p:sp>
      <p:sp>
        <p:nvSpPr>
          <p:cNvPr id="4" name="Овал 3"/>
          <p:cNvSpPr/>
          <p:nvPr/>
        </p:nvSpPr>
        <p:spPr>
          <a:xfrm>
            <a:off x="1919289" y="981076"/>
            <a:ext cx="3240087" cy="51847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 дневнику  школьной библиотеки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5016501" y="2852739"/>
            <a:ext cx="4050381" cy="1584325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Посещаемость </a:t>
            </a:r>
            <a:r>
              <a:rPr lang="ru-RU" dirty="0" smtClean="0"/>
              <a:t>– 70</a:t>
            </a: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4977083" y="1342735"/>
            <a:ext cx="3803359" cy="1577975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Всего читателей </a:t>
            </a:r>
            <a:r>
              <a:rPr lang="ru-RU" dirty="0" smtClean="0"/>
              <a:t>-126</a:t>
            </a: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5047488" y="4182746"/>
            <a:ext cx="3391872" cy="1584325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Книговыдача </a:t>
            </a:r>
            <a:r>
              <a:rPr lang="ru-RU" dirty="0" smtClean="0"/>
              <a:t>–183</a:t>
            </a: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2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339243" y="360395"/>
            <a:ext cx="5347855" cy="6334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четверть  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92314" y="1052513"/>
            <a:ext cx="3457575" cy="5040312"/>
          </a:xfrm>
          <a:prstGeom prst="ellipse">
            <a:avLst/>
          </a:prstGeom>
          <a:solidFill>
            <a:srgbClr val="F690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 дневнику  школьной библиотеки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5231903" y="2924944"/>
            <a:ext cx="3614641" cy="1878410"/>
          </a:xfrm>
          <a:prstGeom prst="flowChartConnector">
            <a:avLst/>
          </a:prstGeom>
          <a:solidFill>
            <a:srgbClr val="F690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Посещаемость - </a:t>
            </a:r>
            <a:r>
              <a:rPr lang="ru-RU" dirty="0" smtClean="0"/>
              <a:t>58</a:t>
            </a: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5128087" y="1236178"/>
            <a:ext cx="3477255" cy="1881747"/>
          </a:xfrm>
          <a:prstGeom prst="flowChartConnector">
            <a:avLst/>
          </a:prstGeom>
          <a:solidFill>
            <a:srgbClr val="F690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Всего читателей </a:t>
            </a:r>
            <a:r>
              <a:rPr lang="ru-RU" dirty="0" smtClean="0"/>
              <a:t>- 86</a:t>
            </a: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4882913" y="4653112"/>
            <a:ext cx="3384376" cy="1584176"/>
          </a:xfrm>
          <a:prstGeom prst="flowChartConnector">
            <a:avLst/>
          </a:prstGeom>
          <a:solidFill>
            <a:srgbClr val="F690E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Книговыдача - </a:t>
            </a:r>
            <a:r>
              <a:rPr lang="ru-RU" dirty="0" smtClean="0"/>
              <a:t>108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9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640014" y="274639"/>
            <a:ext cx="5976937" cy="777875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4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четверть</a:t>
            </a:r>
          </a:p>
        </p:txBody>
      </p:sp>
      <p:sp>
        <p:nvSpPr>
          <p:cNvPr id="4" name="Овал 3"/>
          <p:cNvSpPr/>
          <p:nvPr/>
        </p:nvSpPr>
        <p:spPr>
          <a:xfrm>
            <a:off x="1559322" y="1052514"/>
            <a:ext cx="3384550" cy="48958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 дневнику  школьной библиотеки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4771728" y="2881156"/>
            <a:ext cx="3620710" cy="1800225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Посещаемость </a:t>
            </a:r>
            <a:r>
              <a:rPr lang="ru-RU" dirty="0" smtClean="0"/>
              <a:t>                                                                                                                          - 201</a:t>
            </a:r>
            <a:endParaRPr lang="ru-RU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4655841" y="1052737"/>
            <a:ext cx="3573463" cy="1743075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Всего читателей </a:t>
            </a:r>
            <a:r>
              <a:rPr lang="ru-RU" dirty="0" smtClean="0"/>
              <a:t>-    227               </a:t>
            </a:r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4655841" y="4364647"/>
            <a:ext cx="3413125" cy="1800225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Книговыдача </a:t>
            </a:r>
            <a:r>
              <a:rPr lang="ru-RU" dirty="0" smtClean="0"/>
              <a:t>-249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9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304288" y="1743075"/>
            <a:ext cx="8289100" cy="257333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Всего читателей за год – 579</a:t>
            </a:r>
            <a:br>
              <a:rPr lang="ru-RU" sz="2800" b="1" dirty="0" smtClean="0"/>
            </a:br>
            <a:r>
              <a:rPr lang="ru-RU" sz="2800" b="1" dirty="0" smtClean="0"/>
              <a:t>Посещаемость за год – 566</a:t>
            </a:r>
            <a:br>
              <a:rPr lang="ru-RU" sz="2800" b="1" dirty="0" smtClean="0"/>
            </a:br>
            <a:r>
              <a:rPr lang="ru-RU" sz="2800" b="1" dirty="0" smtClean="0"/>
              <a:t>Книговыдача за год - 763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6317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3"/>
          <p:cNvSpPr>
            <a:spLocks noGrp="1"/>
          </p:cNvSpPr>
          <p:nvPr>
            <p:ph type="title"/>
          </p:nvPr>
        </p:nvSpPr>
        <p:spPr>
          <a:xfrm>
            <a:off x="1981201" y="777494"/>
            <a:ext cx="8229600" cy="64928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ФОНД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БИБЛИОТЕКИ</a:t>
            </a:r>
          </a:p>
        </p:txBody>
      </p:sp>
      <p:sp>
        <p:nvSpPr>
          <p:cNvPr id="47107" name="Содержимое 4"/>
          <p:cNvSpPr>
            <a:spLocks noGrp="1"/>
          </p:cNvSpPr>
          <p:nvPr>
            <p:ph idx="1"/>
          </p:nvPr>
        </p:nvSpPr>
        <p:spPr>
          <a:xfrm>
            <a:off x="2351089" y="1700213"/>
            <a:ext cx="7489825" cy="44259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50DB3"/>
                </a:solidFill>
                <a:latin typeface="Times New Roman" pitchFamily="18" charset="0"/>
                <a:cs typeface="Times New Roman" pitchFamily="18" charset="0"/>
              </a:rPr>
              <a:t>Общий фонд: 10507</a:t>
            </a:r>
          </a:p>
          <a:p>
            <a:r>
              <a:rPr lang="ru-RU" sz="3200" b="1" dirty="0" smtClean="0">
                <a:solidFill>
                  <a:srgbClr val="150DB3"/>
                </a:solidFill>
                <a:latin typeface="Times New Roman" pitchFamily="18" charset="0"/>
                <a:cs typeface="Times New Roman" pitchFamily="18" charset="0"/>
              </a:rPr>
              <a:t>Учебники: 8479</a:t>
            </a:r>
          </a:p>
          <a:p>
            <a:r>
              <a:rPr lang="ru-RU" sz="3200" b="1" dirty="0" smtClean="0">
                <a:solidFill>
                  <a:srgbClr val="150DB3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литература: 1814</a:t>
            </a:r>
          </a:p>
          <a:p>
            <a:r>
              <a:rPr lang="ru-RU" sz="3200" b="1" dirty="0" smtClean="0">
                <a:solidFill>
                  <a:srgbClr val="150DB3"/>
                </a:solidFill>
                <a:latin typeface="Times New Roman" pitchFamily="18" charset="0"/>
                <a:cs typeface="Times New Roman" pitchFamily="18" charset="0"/>
              </a:rPr>
              <a:t>Методическая литература: 113</a:t>
            </a:r>
          </a:p>
          <a:p>
            <a:r>
              <a:rPr lang="ru-RU" sz="3200" b="1" dirty="0" smtClean="0">
                <a:solidFill>
                  <a:srgbClr val="150DB3"/>
                </a:solidFill>
                <a:latin typeface="Times New Roman" pitchFamily="18" charset="0"/>
                <a:cs typeface="Times New Roman" pitchFamily="18" charset="0"/>
              </a:rPr>
              <a:t>Электронные учебники:101</a:t>
            </a:r>
          </a:p>
        </p:txBody>
      </p:sp>
    </p:spTree>
    <p:extLst>
      <p:ext uri="{BB962C8B-B14F-4D97-AF65-F5344CB8AC3E}">
        <p14:creationId xmlns:p14="http://schemas.microsoft.com/office/powerpoint/2010/main" val="19551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6713" y="4835048"/>
            <a:ext cx="8534400" cy="1089764"/>
          </a:xfrm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sz="2800" b="1" dirty="0" smtClean="0"/>
              <a:t>Постоянные выставки</a:t>
            </a:r>
            <a:endParaRPr lang="ru-RU" sz="2800" b="1" dirty="0"/>
          </a:p>
        </p:txBody>
      </p:sp>
      <p:pic>
        <p:nvPicPr>
          <p:cNvPr id="9" name="Рисунок 8" descr="http://im7-tub-kz.yandex.net/i?id=34564211-23-72&amp;n=21"/>
          <p:cNvPicPr/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167820" y="5093990"/>
            <a:ext cx="1533525" cy="14287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7347" name="Picture 3" descr="C:\Users\Библиотека\Desktop\Sent - копия\20170401_093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608" y="633985"/>
            <a:ext cx="2889504" cy="4133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Библиотека\Desktop\Фото выставок и меропр2018-1\20.jpg"/>
          <p:cNvPicPr/>
          <p:nvPr/>
        </p:nvPicPr>
        <p:blipFill>
          <a:blip r:embed="rId4" cstate="print"/>
          <a:srcRect t="16775" b="5212"/>
          <a:stretch>
            <a:fillRect/>
          </a:stretch>
        </p:blipFill>
        <p:spPr bwMode="auto">
          <a:xfrm>
            <a:off x="207265" y="158496"/>
            <a:ext cx="2938272" cy="4206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Библиотека\Desktop\ДОК-ТЫ Библ\фото мероп.и выставок\20170928_100940.jpg"/>
          <p:cNvPicPr/>
          <p:nvPr/>
        </p:nvPicPr>
        <p:blipFill>
          <a:blip r:embed="rId5" cstate="print"/>
          <a:srcRect r="5559"/>
          <a:stretch>
            <a:fillRect/>
          </a:stretch>
        </p:blipFill>
        <p:spPr bwMode="auto">
          <a:xfrm>
            <a:off x="6327648" y="621791"/>
            <a:ext cx="2682240" cy="4108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Библиотека\Desktop\20190603_1605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81338" y="195072"/>
            <a:ext cx="2852166" cy="4110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70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036064" y="6010656"/>
            <a:ext cx="9030521" cy="8473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                </a:t>
            </a:r>
            <a:r>
              <a:rPr lang="ru-RU" sz="2000" b="1" dirty="0" smtClean="0">
                <a:solidFill>
                  <a:schemeClr val="tx1"/>
                </a:solidFill>
              </a:rPr>
              <a:t>ВЫСТАВКИ К ЗНАМЕНАТЕЛЬНЫМ ДАТАМ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Библиотека\Desktop\Фото выставок и меропр2018-1\IMG-20181127-WA00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552" y="3267456"/>
            <a:ext cx="4681728" cy="2840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Библиотека\Desktop\Фото выставок и меропр2018-1\фото 132.jpg"/>
          <p:cNvPicPr/>
          <p:nvPr/>
        </p:nvPicPr>
        <p:blipFill>
          <a:blip r:embed="rId4" cstate="print"/>
          <a:srcRect l="12895" t="7962" r="6083" b="12420"/>
          <a:stretch>
            <a:fillRect/>
          </a:stretch>
        </p:blipFill>
        <p:spPr bwMode="auto">
          <a:xfrm>
            <a:off x="938785" y="195072"/>
            <a:ext cx="4706112" cy="286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Библиотека\Desktop\Фото выставок и меропр2018-1\фото 1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8608" y="182880"/>
            <a:ext cx="4559808" cy="280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Библиотека\Desktop\Фото выставок и меропр2018-1\27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8608" y="3194305"/>
            <a:ext cx="4596384" cy="2816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15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306" y="4242816"/>
            <a:ext cx="9393677" cy="178003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Иллюстрированные выставки  к памятным датам</a:t>
            </a:r>
            <a:endParaRPr lang="ru-RU" sz="2400" b="1" dirty="0"/>
          </a:p>
        </p:txBody>
      </p:sp>
      <p:pic>
        <p:nvPicPr>
          <p:cNvPr id="6" name="Рисунок 5" descr="http://img-fotki.yandex.ru/get/6206/131624064.122/0_7fe2a_d389999_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671" y="4401988"/>
            <a:ext cx="31432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Библиотека\Desktop\Фото выставок и меропр2018-1\568.jpg"/>
          <p:cNvPicPr/>
          <p:nvPr/>
        </p:nvPicPr>
        <p:blipFill>
          <a:blip r:embed="rId4" cstate="print"/>
          <a:srcRect l="10435" b="7226"/>
          <a:stretch>
            <a:fillRect/>
          </a:stretch>
        </p:blipFill>
        <p:spPr bwMode="auto">
          <a:xfrm>
            <a:off x="284035" y="243840"/>
            <a:ext cx="2629853" cy="3855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Библиотека\Desktop\Фото выставок и меропр2018-1\20180411_0717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0293" y="219456"/>
            <a:ext cx="2875979" cy="387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Библиотека\Desktop\Фото выставок и меропр2018-1\265.jpg"/>
          <p:cNvPicPr/>
          <p:nvPr/>
        </p:nvPicPr>
        <p:blipFill>
          <a:blip r:embed="rId6" cstate="print"/>
          <a:srcRect t="32571" r="5839"/>
          <a:stretch>
            <a:fillRect/>
          </a:stretch>
        </p:blipFill>
        <p:spPr bwMode="auto">
          <a:xfrm>
            <a:off x="6193536" y="207264"/>
            <a:ext cx="2743200" cy="384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Библиотека\Desktop\Фото выставок и меропр2018-1\330.jpg"/>
          <p:cNvPicPr/>
          <p:nvPr/>
        </p:nvPicPr>
        <p:blipFill>
          <a:blip r:embed="rId7" cstate="print"/>
          <a:srcRect l="12181" t="6805" r="13314" b="13018"/>
          <a:stretch>
            <a:fillRect/>
          </a:stretch>
        </p:blipFill>
        <p:spPr bwMode="auto">
          <a:xfrm>
            <a:off x="9144000" y="207264"/>
            <a:ext cx="2901696" cy="3791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34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392" y="4937761"/>
            <a:ext cx="7987220" cy="792480"/>
          </a:xfrm>
        </p:spPr>
        <p:txBody>
          <a:bodyPr/>
          <a:lstStyle/>
          <a:p>
            <a:r>
              <a:rPr lang="ru-RU" dirty="0" smtClean="0"/>
              <a:t>          Выставки-инсталляции</a:t>
            </a:r>
            <a:endParaRPr lang="ru-RU" dirty="0"/>
          </a:p>
        </p:txBody>
      </p:sp>
      <p:pic>
        <p:nvPicPr>
          <p:cNvPr id="4" name="Содержимое 3" descr="C:\Users\Библиотека\Desktop\Фото выставок и меропр2018-1\0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55" y="499872"/>
            <a:ext cx="2810038" cy="4047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Библиотека\Desktop\Фото выставок и меропр2018-1\0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064" y="497966"/>
            <a:ext cx="2795016" cy="4074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Библиотека\Desktop\Фото выставок и меропр2018-1\20181224_093713.jpg"/>
          <p:cNvPicPr/>
          <p:nvPr/>
        </p:nvPicPr>
        <p:blipFill>
          <a:blip r:embed="rId4" cstate="print"/>
          <a:srcRect l="29668" t="16632" r="12532" b="10105"/>
          <a:stretch>
            <a:fillRect/>
          </a:stretch>
        </p:blipFill>
        <p:spPr bwMode="auto">
          <a:xfrm>
            <a:off x="6104762" y="524256"/>
            <a:ext cx="2758822" cy="4047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Библиотека\Desktop\ДОК-ТЫ Библ\фото мероп.и выставок\20180223_1423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2839" y="536448"/>
            <a:ext cx="2867025" cy="3986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Библиотека\Desktop\20170403_135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44" y="353568"/>
            <a:ext cx="3669792" cy="4169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0144" y="4913376"/>
            <a:ext cx="11570208" cy="142646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Ведется ежегодная подписка на детские и методические издания для преподавателей и учащихся гимназии</a:t>
            </a:r>
            <a:endParaRPr lang="ru-RU" sz="1800" b="1" dirty="0"/>
          </a:p>
        </p:txBody>
      </p:sp>
      <p:pic>
        <p:nvPicPr>
          <p:cNvPr id="4" name="Рисунок 3" descr="C:\Users\Библиотека\Desktop\20190604_1144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5008" y="329184"/>
            <a:ext cx="3864864" cy="4157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Библиотека\Desktop\20190604_114219.jpg"/>
          <p:cNvPicPr/>
          <p:nvPr/>
        </p:nvPicPr>
        <p:blipFill>
          <a:blip r:embed="rId4" cstate="print"/>
          <a:srcRect t="4514" b="13889"/>
          <a:stretch>
            <a:fillRect/>
          </a:stretch>
        </p:blipFill>
        <p:spPr bwMode="auto">
          <a:xfrm>
            <a:off x="8314944" y="341376"/>
            <a:ext cx="3645408" cy="4133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827776"/>
            <a:ext cx="10396164" cy="73152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БИБЛИОТЕЧНЫЕ  УРОКИ  </a:t>
            </a:r>
            <a:r>
              <a:rPr lang="ru-RU" sz="2000" dirty="0" smtClean="0"/>
              <a:t>ПОСВЯЩЕННЫЕ  знаменательным  и юбилейным датам  Республики  Казахстан, а также по сохранности учебников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3" name="Рисунок 2" descr="C:\Users\Библиотека\Desktop\Фото выставок и меропр2018-1\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300" y="170688"/>
            <a:ext cx="3058795" cy="2919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Библиотека\Desktop\Фото выставок и меропр2018-1\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520" y="158497"/>
            <a:ext cx="3004376" cy="2921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Библиотека\Desktop\Фото выставок и меропр2018-1\096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344" y="170688"/>
            <a:ext cx="2938272" cy="290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Библиотека\Desktop\Фото выставок и меропр2018-1\IMG-20181127-WA001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288" y="3256788"/>
            <a:ext cx="3035807" cy="2546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Библиотека\Desktop\Фото выставок и меропр2018-1\фото 17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4113" y="3194304"/>
            <a:ext cx="2950464" cy="2612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Библиотека\Desktop\Фото выставок и меропр2018-1\Новая папка\49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81856" y="3254692"/>
            <a:ext cx="3084576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95072" y="5364480"/>
            <a:ext cx="11449756" cy="126796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 Публикация на сайте </a:t>
            </a:r>
            <a:r>
              <a:rPr lang="ru-RU" sz="1800" b="1" dirty="0" err="1" smtClean="0"/>
              <a:t>Хромтауской</a:t>
            </a:r>
            <a:r>
              <a:rPr lang="ru-RU" sz="1800" b="1" dirty="0" smtClean="0"/>
              <a:t>  районной библиотеки о                                 </a:t>
            </a:r>
            <a:br>
              <a:rPr lang="ru-RU" sz="1800" b="1" dirty="0" smtClean="0"/>
            </a:br>
            <a:r>
              <a:rPr lang="ru-RU" sz="1800" b="1" dirty="0" smtClean="0"/>
              <a:t>  </a:t>
            </a:r>
            <a:r>
              <a:rPr lang="ru-RU" sz="1800" dirty="0" smtClean="0"/>
              <a:t>Мероприятии проводимым  ими  </a:t>
            </a:r>
            <a:r>
              <a:rPr lang="ru-RU" sz="1800" b="1" dirty="0" smtClean="0"/>
              <a:t>«В патриотизме молодежи –будущее   Казахстана»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dirty="0" smtClean="0"/>
              <a:t>с Участием учеников 11-х классов нашей  гимназии.</a:t>
            </a:r>
            <a:endParaRPr lang="ru-RU" sz="1800" dirty="0"/>
          </a:p>
        </p:txBody>
      </p:sp>
      <p:pic>
        <p:nvPicPr>
          <p:cNvPr id="3" name="Рисунок 2" descr="C:\Users\Библиотека\Desktop\Фото выставок и меропр2018-1\фото 188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234" y="146304"/>
            <a:ext cx="5528310" cy="5242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Библиотека\Desktop\Фото выставок и меропр2018-1\фото 189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4768" y="182880"/>
            <a:ext cx="5705856" cy="5218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08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3697</TotalTime>
  <Words>935</Words>
  <Application>Microsoft Office PowerPoint</Application>
  <PresentationFormat>Широкоэкранный</PresentationFormat>
  <Paragraphs>99</Paragraphs>
  <Slides>29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Lucida Sans Unicode</vt:lpstr>
      <vt:lpstr>Times New Roman</vt:lpstr>
      <vt:lpstr>Times New Roman CYR</vt:lpstr>
      <vt:lpstr>Wingdings 3</vt:lpstr>
      <vt:lpstr>Сектор</vt:lpstr>
      <vt:lpstr>отчет  ХРОМТАУСКОЙ ГИМНАЗИИ № 2</vt:lpstr>
      <vt:lpstr>                         РАБОТА НА АБоНЕМЕНТе</vt:lpstr>
      <vt:lpstr>                Постоянные выставки</vt:lpstr>
      <vt:lpstr>              </vt:lpstr>
      <vt:lpstr> Иллюстрированные выставки  к памятным датам</vt:lpstr>
      <vt:lpstr>          Выставки-инсталляции</vt:lpstr>
      <vt:lpstr>Ведется ежегодная подписка на детские и методические издания для преподавателей и учащихся гимназии</vt:lpstr>
      <vt:lpstr>БИБЛИОТЕЧНЫЕ  УРОКИ  ПОСВЯЩЕННЫЕ  знаменательным  и юбилейным датам  Республики  Казахстан, а также по сохранности учебников.</vt:lpstr>
      <vt:lpstr>  Публикация на сайте Хромтауской  районной библиотеки о                                    Мероприятии проводимым  ими  «В патриотизме молодежи –будущее   Казахстана»  с Участием учеников 11-х классов нашей  гимназии.</vt:lpstr>
      <vt:lpstr> совместное Мероприятие с кафедрой казахского языка посвященное  республиканской акции   «Одна  страна  -  Одна книга»  по  роману  А.Кекильбаева                «Конец Легенды»  и  поэзии  А.Тажибаева.</vt:lpstr>
      <vt:lpstr>    В спортивном  ЗАЛЕ  ГИМНАЗИИ актив библиотеки ПРОВЕЛИ  Ежегодное   МЕРОПРИЯТИЕ                            «Посвящение в читатели» для первоклассников. Члены кружка, это учащиеся 6 «а»  кл., показали  костюмированное   представление , презентацию  «Посвящение в читатели» и провели викторину-игру с первоклассниками.  </vt:lpstr>
      <vt:lpstr>В АПРЕЛЕ  в гимназии проводилось  ежегодное мероприятие   «НЕДЕЛя  ДЕТСКОЙ КНИГИ», где  принимали участие  учащийся  младшего  и среднего звена.</vt:lpstr>
      <vt:lpstr>Презентация PowerPoint</vt:lpstr>
      <vt:lpstr>           КНИЖНЫЙ ФОНД ХРОМТАУСКОЙ ГИМНАЗИИ № 2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Материально-техническая база         библиотеки</vt:lpstr>
      <vt:lpstr>Презентация PowerPoint</vt:lpstr>
      <vt:lpstr>    ИТОГОВЫЙ МОНИТОРИНГ БИБЛИОТЕКИ ГИМНАЗИИ                       ЗА IV (I, II, III, IV) ЧЕТВЕРТИ</vt:lpstr>
      <vt:lpstr>1 четверть</vt:lpstr>
      <vt:lpstr>2 четверть</vt:lpstr>
      <vt:lpstr>3 четверть   </vt:lpstr>
      <vt:lpstr>     4 четверть</vt:lpstr>
      <vt:lpstr>Презентация PowerPoint</vt:lpstr>
      <vt:lpstr>           ФОНД  БИБЛИОТЕКИ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ПОСВЕЩЕНИЕ В ЧИТАТЕЛИ</dc:title>
  <dc:creator>14</dc:creator>
  <cp:lastModifiedBy>Библиотека</cp:lastModifiedBy>
  <cp:revision>362</cp:revision>
  <cp:lastPrinted>2015-06-03T09:25:48Z</cp:lastPrinted>
  <dcterms:created xsi:type="dcterms:W3CDTF">2015-02-10T06:38:57Z</dcterms:created>
  <dcterms:modified xsi:type="dcterms:W3CDTF">2020-02-28T10:29:02Z</dcterms:modified>
</cp:coreProperties>
</file>